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56" r:id="rId2"/>
    <p:sldId id="292" r:id="rId3"/>
    <p:sldId id="259" r:id="rId4"/>
    <p:sldId id="260" r:id="rId5"/>
    <p:sldId id="261" r:id="rId6"/>
    <p:sldId id="266" r:id="rId7"/>
    <p:sldId id="267" r:id="rId8"/>
    <p:sldId id="262" r:id="rId9"/>
    <p:sldId id="303" r:id="rId10"/>
    <p:sldId id="263" r:id="rId11"/>
    <p:sldId id="264" r:id="rId12"/>
    <p:sldId id="300" r:id="rId13"/>
    <p:sldId id="301" r:id="rId14"/>
    <p:sldId id="302" r:id="rId15"/>
    <p:sldId id="265" r:id="rId16"/>
    <p:sldId id="268" r:id="rId17"/>
    <p:sldId id="296" r:id="rId18"/>
    <p:sldId id="297" r:id="rId19"/>
    <p:sldId id="298" r:id="rId20"/>
    <p:sldId id="299" r:id="rId21"/>
    <p:sldId id="269" r:id="rId22"/>
    <p:sldId id="295" r:id="rId23"/>
    <p:sldId id="270" r:id="rId24"/>
    <p:sldId id="294" r:id="rId25"/>
    <p:sldId id="271" r:id="rId26"/>
    <p:sldId id="272" r:id="rId27"/>
    <p:sldId id="274" r:id="rId28"/>
    <p:sldId id="275" r:id="rId29"/>
    <p:sldId id="273" r:id="rId30"/>
    <p:sldId id="276" r:id="rId31"/>
    <p:sldId id="277" r:id="rId32"/>
    <p:sldId id="278" r:id="rId33"/>
    <p:sldId id="279" r:id="rId34"/>
    <p:sldId id="280" r:id="rId35"/>
    <p:sldId id="281" r:id="rId36"/>
    <p:sldId id="282" r:id="rId37"/>
    <p:sldId id="283" r:id="rId38"/>
    <p:sldId id="284" r:id="rId39"/>
    <p:sldId id="285" r:id="rId40"/>
    <p:sldId id="288" r:id="rId41"/>
    <p:sldId id="293" r:id="rId42"/>
    <p:sldId id="289" r:id="rId43"/>
    <p:sldId id="286" r:id="rId44"/>
    <p:sldId id="287" r:id="rId45"/>
    <p:sldId id="290"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791F3B4B-66C2-4717-B49A-44011A28B7FC}" type="datetimeFigureOut">
              <a:rPr lang="en-US" smtClean="0"/>
              <a:pPr/>
              <a:t>11/12/2010</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514F1E9-ECFF-495A-89E7-8EA2F44199C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1F3B4B-66C2-4717-B49A-44011A28B7FC}" type="datetimeFigureOut">
              <a:rPr lang="en-US" smtClean="0"/>
              <a:pPr/>
              <a:t>11/12/2010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14F1E9-ECFF-495A-89E7-8EA2F44199C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1F3B4B-66C2-4717-B49A-44011A28B7FC}" type="datetimeFigureOut">
              <a:rPr lang="en-US" smtClean="0"/>
              <a:pPr/>
              <a:t>11/12/2010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14F1E9-ECFF-495A-89E7-8EA2F44199C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91F3B4B-66C2-4717-B49A-44011A28B7FC}" type="datetimeFigureOut">
              <a:rPr lang="en-US" smtClean="0"/>
              <a:pPr/>
              <a:t>11/12/2010</a:t>
            </a:fld>
            <a:endParaRPr lang="en-US" dirty="0"/>
          </a:p>
        </p:txBody>
      </p:sp>
      <p:sp>
        <p:nvSpPr>
          <p:cNvPr id="9" name="Slide Number Placeholder 8"/>
          <p:cNvSpPr>
            <a:spLocks noGrp="1"/>
          </p:cNvSpPr>
          <p:nvPr>
            <p:ph type="sldNum" sz="quarter" idx="15"/>
          </p:nvPr>
        </p:nvSpPr>
        <p:spPr/>
        <p:txBody>
          <a:bodyPr rtlCol="0"/>
          <a:lstStyle/>
          <a:p>
            <a:fld id="{E514F1E9-ECFF-495A-89E7-8EA2F44199C5}"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91F3B4B-66C2-4717-B49A-44011A28B7FC}" type="datetimeFigureOut">
              <a:rPr lang="en-US" smtClean="0"/>
              <a:pPr/>
              <a:t>11/12/2010</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514F1E9-ECFF-495A-89E7-8EA2F44199C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91F3B4B-66C2-4717-B49A-44011A28B7FC}" type="datetimeFigureOut">
              <a:rPr lang="en-US" smtClean="0"/>
              <a:pPr/>
              <a:t>11/12/2010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14F1E9-ECFF-495A-89E7-8EA2F44199C5}"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91F3B4B-66C2-4717-B49A-44011A28B7FC}" type="datetimeFigureOut">
              <a:rPr lang="en-US" smtClean="0"/>
              <a:pPr/>
              <a:t>11/12/2010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514F1E9-ECFF-495A-89E7-8EA2F44199C5}"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791F3B4B-66C2-4717-B49A-44011A28B7FC}" type="datetimeFigureOut">
              <a:rPr lang="en-US" smtClean="0"/>
              <a:pPr/>
              <a:t>11/12/2010</a:t>
            </a:fld>
            <a:endParaRPr lang="en-US" dirty="0"/>
          </a:p>
        </p:txBody>
      </p:sp>
      <p:sp>
        <p:nvSpPr>
          <p:cNvPr id="7" name="Slide Number Placeholder 6"/>
          <p:cNvSpPr>
            <a:spLocks noGrp="1"/>
          </p:cNvSpPr>
          <p:nvPr>
            <p:ph type="sldNum" sz="quarter" idx="11"/>
          </p:nvPr>
        </p:nvSpPr>
        <p:spPr/>
        <p:txBody>
          <a:bodyPr rtlCol="0"/>
          <a:lstStyle/>
          <a:p>
            <a:fld id="{E514F1E9-ECFF-495A-89E7-8EA2F44199C5}"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1F3B4B-66C2-4717-B49A-44011A28B7FC}" type="datetimeFigureOut">
              <a:rPr lang="en-US" smtClean="0"/>
              <a:pPr/>
              <a:t>11/12/2010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514F1E9-ECFF-495A-89E7-8EA2F44199C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91F3B4B-66C2-4717-B49A-44011A28B7FC}" type="datetimeFigureOut">
              <a:rPr lang="en-US" smtClean="0"/>
              <a:pPr/>
              <a:t>11/12/2010</a:t>
            </a:fld>
            <a:endParaRPr lang="en-US" dirty="0"/>
          </a:p>
        </p:txBody>
      </p:sp>
      <p:sp>
        <p:nvSpPr>
          <p:cNvPr id="22" name="Slide Number Placeholder 21"/>
          <p:cNvSpPr>
            <a:spLocks noGrp="1"/>
          </p:cNvSpPr>
          <p:nvPr>
            <p:ph type="sldNum" sz="quarter" idx="15"/>
          </p:nvPr>
        </p:nvSpPr>
        <p:spPr/>
        <p:txBody>
          <a:bodyPr rtlCol="0"/>
          <a:lstStyle/>
          <a:p>
            <a:fld id="{E514F1E9-ECFF-495A-89E7-8EA2F44199C5}"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91F3B4B-66C2-4717-B49A-44011A28B7FC}" type="datetimeFigureOut">
              <a:rPr lang="en-US" smtClean="0"/>
              <a:pPr/>
              <a:t>11/12/2010</a:t>
            </a:fld>
            <a:endParaRPr lang="en-US" dirty="0"/>
          </a:p>
        </p:txBody>
      </p:sp>
      <p:sp>
        <p:nvSpPr>
          <p:cNvPr id="18" name="Slide Number Placeholder 17"/>
          <p:cNvSpPr>
            <a:spLocks noGrp="1"/>
          </p:cNvSpPr>
          <p:nvPr>
            <p:ph type="sldNum" sz="quarter" idx="11"/>
          </p:nvPr>
        </p:nvSpPr>
        <p:spPr/>
        <p:txBody>
          <a:bodyPr rtlCol="0"/>
          <a:lstStyle/>
          <a:p>
            <a:fld id="{E514F1E9-ECFF-495A-89E7-8EA2F44199C5}"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91F3B4B-66C2-4717-B49A-44011A28B7FC}" type="datetimeFigureOut">
              <a:rPr lang="en-US" smtClean="0"/>
              <a:pPr/>
              <a:t>11/12/2010</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514F1E9-ECFF-495A-89E7-8EA2F44199C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currentnursing.com/nursing_theory/self_care_deficit_theory.html"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581400"/>
            <a:ext cx="6172200" cy="1437162"/>
          </a:xfrm>
        </p:spPr>
        <p:txBody>
          <a:bodyPr>
            <a:normAutofit/>
          </a:bodyPr>
          <a:lstStyle/>
          <a:p>
            <a:r>
              <a:rPr lang="en-US" dirty="0" smtClean="0"/>
              <a:t>Dorothea Orem’s</a:t>
            </a:r>
            <a:br>
              <a:rPr lang="en-US" dirty="0" smtClean="0"/>
            </a:br>
            <a:r>
              <a:rPr lang="en-US" dirty="0" smtClean="0"/>
              <a:t>Self-Care Framework</a:t>
            </a:r>
            <a:endParaRPr lang="en-US" dirty="0"/>
          </a:p>
        </p:txBody>
      </p:sp>
      <p:sp>
        <p:nvSpPr>
          <p:cNvPr id="3" name="Subtitle 2"/>
          <p:cNvSpPr>
            <a:spLocks noGrp="1"/>
          </p:cNvSpPr>
          <p:nvPr>
            <p:ph type="subTitle" idx="1"/>
          </p:nvPr>
        </p:nvSpPr>
        <p:spPr/>
        <p:txBody>
          <a:bodyPr>
            <a:normAutofit/>
          </a:bodyPr>
          <a:lstStyle/>
          <a:p>
            <a:r>
              <a:rPr lang="en-US" dirty="0" smtClean="0"/>
              <a:t>Zachary Medler	</a:t>
            </a:r>
          </a:p>
          <a:p>
            <a:r>
              <a:rPr lang="en-US" dirty="0" smtClean="0"/>
              <a:t>Emily Williams</a:t>
            </a:r>
          </a:p>
          <a:p>
            <a:r>
              <a:rPr lang="en-US" dirty="0" smtClean="0"/>
              <a:t>Sara Kinne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457200" y="762000"/>
            <a:ext cx="7467600" cy="533400"/>
          </a:xfrm>
        </p:spPr>
        <p:txBody>
          <a:bodyPr>
            <a:normAutofit fontScale="90000"/>
          </a:bodyPr>
          <a:lstStyle/>
          <a:p>
            <a:r>
              <a:rPr lang="en-US" sz="3200" b="1" dirty="0" smtClean="0"/>
              <a:t>Basic Conditioning Factors</a:t>
            </a:r>
            <a:r>
              <a:rPr lang="en-US" sz="3200" dirty="0" smtClean="0"/>
              <a:t/>
            </a:r>
            <a:br>
              <a:rPr lang="en-US" sz="3200" dirty="0" smtClean="0"/>
            </a:br>
            <a:endParaRPr lang="en-US" dirty="0"/>
          </a:p>
        </p:txBody>
      </p:sp>
      <p:sp>
        <p:nvSpPr>
          <p:cNvPr id="3" name="Content Placeholder 2"/>
          <p:cNvSpPr>
            <a:spLocks noGrp="1"/>
          </p:cNvSpPr>
          <p:nvPr>
            <p:ph sz="quarter" idx="1"/>
          </p:nvPr>
        </p:nvSpPr>
        <p:spPr>
          <a:xfrm>
            <a:off x="609600" y="1066800"/>
            <a:ext cx="7467600" cy="4873752"/>
          </a:xfrm>
        </p:spPr>
        <p:txBody>
          <a:bodyPr/>
          <a:lstStyle/>
          <a:p>
            <a:r>
              <a:rPr lang="en-US" sz="2000" dirty="0" smtClean="0"/>
              <a:t>	According Kearney-Nunnery (2008) a person’s ability to perform self-care is also influenced by 10 internal and external factors. </a:t>
            </a:r>
            <a:endParaRPr lang="en-US" sz="2000" dirty="0" smtClean="0"/>
          </a:p>
          <a:p>
            <a:r>
              <a:rPr lang="en-US" sz="2000" dirty="0" smtClean="0"/>
              <a:t> </a:t>
            </a:r>
            <a:r>
              <a:rPr lang="en-US" sz="2000" dirty="0" smtClean="0"/>
              <a:t>These are called basic conditioning factors and include:  </a:t>
            </a:r>
            <a:endParaRPr lang="en-US" sz="2000" dirty="0" smtClean="0"/>
          </a:p>
          <a:p>
            <a:pPr lvl="1"/>
            <a:r>
              <a:rPr lang="en-US" sz="1700" dirty="0" smtClean="0"/>
              <a:t>age</a:t>
            </a:r>
          </a:p>
          <a:p>
            <a:pPr lvl="1"/>
            <a:r>
              <a:rPr lang="en-US" sz="1700" dirty="0" smtClean="0"/>
              <a:t>gender</a:t>
            </a:r>
          </a:p>
          <a:p>
            <a:pPr lvl="1"/>
            <a:r>
              <a:rPr lang="en-US" sz="1700" dirty="0" smtClean="0"/>
              <a:t>developmental state </a:t>
            </a:r>
          </a:p>
          <a:p>
            <a:pPr lvl="1"/>
            <a:r>
              <a:rPr lang="en-US" sz="1700" dirty="0" smtClean="0"/>
              <a:t>health state</a:t>
            </a:r>
          </a:p>
          <a:p>
            <a:pPr lvl="1"/>
            <a:r>
              <a:rPr lang="en-US" sz="1700" dirty="0" err="1" smtClean="0"/>
              <a:t>sociocultural</a:t>
            </a:r>
            <a:r>
              <a:rPr lang="en-US" sz="1700" dirty="0" smtClean="0"/>
              <a:t> orientation</a:t>
            </a:r>
          </a:p>
          <a:p>
            <a:pPr lvl="1"/>
            <a:r>
              <a:rPr lang="en-US" sz="1700" dirty="0" smtClean="0"/>
              <a:t>health-care </a:t>
            </a:r>
            <a:r>
              <a:rPr lang="en-US" sz="1700" dirty="0" smtClean="0"/>
              <a:t>system </a:t>
            </a:r>
            <a:r>
              <a:rPr lang="en-US" sz="1700" dirty="0" smtClean="0"/>
              <a:t>factors </a:t>
            </a:r>
          </a:p>
          <a:p>
            <a:pPr lvl="1"/>
            <a:r>
              <a:rPr lang="en-US" sz="1700" dirty="0" smtClean="0"/>
              <a:t>family </a:t>
            </a:r>
            <a:r>
              <a:rPr lang="en-US" sz="1700" dirty="0" smtClean="0"/>
              <a:t>system </a:t>
            </a:r>
            <a:r>
              <a:rPr lang="en-US" sz="1700" dirty="0" smtClean="0"/>
              <a:t>factors </a:t>
            </a:r>
          </a:p>
          <a:p>
            <a:pPr lvl="1"/>
            <a:r>
              <a:rPr lang="en-US" sz="1700" dirty="0" smtClean="0"/>
              <a:t>patterns </a:t>
            </a:r>
            <a:r>
              <a:rPr lang="en-US" sz="1700" dirty="0" smtClean="0"/>
              <a:t>of </a:t>
            </a:r>
            <a:r>
              <a:rPr lang="en-US" sz="1700" dirty="0" smtClean="0"/>
              <a:t>living</a:t>
            </a:r>
          </a:p>
          <a:p>
            <a:pPr lvl="1"/>
            <a:r>
              <a:rPr lang="en-US" sz="1700" dirty="0" smtClean="0"/>
              <a:t>environmental </a:t>
            </a:r>
            <a:r>
              <a:rPr lang="en-US" sz="1700" dirty="0" smtClean="0"/>
              <a:t>factors </a:t>
            </a:r>
            <a:endParaRPr lang="en-US" sz="1700" dirty="0" smtClean="0"/>
          </a:p>
          <a:p>
            <a:pPr lvl="1"/>
            <a:r>
              <a:rPr lang="en-US" sz="1700" dirty="0" smtClean="0"/>
              <a:t>resource </a:t>
            </a:r>
            <a:r>
              <a:rPr lang="en-US" sz="1700" dirty="0" smtClean="0"/>
              <a:t>availability and adequacy.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457200" y="685800"/>
            <a:ext cx="7467600" cy="304800"/>
          </a:xfrm>
        </p:spPr>
        <p:txBody>
          <a:bodyPr>
            <a:normAutofit fontScale="90000"/>
          </a:bodyPr>
          <a:lstStyle/>
          <a:p>
            <a:r>
              <a:rPr lang="en-US" sz="3200" b="1" dirty="0" smtClean="0"/>
              <a:t>Therapeutic Self-Care Demand</a:t>
            </a:r>
            <a:r>
              <a:rPr lang="en-US" sz="3200" dirty="0" smtClean="0"/>
              <a:t/>
            </a:r>
            <a:br>
              <a:rPr lang="en-US" sz="3200" dirty="0" smtClean="0"/>
            </a:br>
            <a:endParaRPr lang="en-US" dirty="0"/>
          </a:p>
        </p:txBody>
      </p:sp>
      <p:sp>
        <p:nvSpPr>
          <p:cNvPr id="3" name="Content Placeholder 2"/>
          <p:cNvSpPr>
            <a:spLocks noGrp="1"/>
          </p:cNvSpPr>
          <p:nvPr>
            <p:ph sz="quarter" idx="1"/>
          </p:nvPr>
        </p:nvSpPr>
        <p:spPr>
          <a:xfrm>
            <a:off x="381000" y="762000"/>
            <a:ext cx="7848600" cy="4953000"/>
          </a:xfrm>
        </p:spPr>
        <p:txBody>
          <a:bodyPr>
            <a:normAutofit fontScale="70000" lnSpcReduction="20000"/>
          </a:bodyPr>
          <a:lstStyle/>
          <a:p>
            <a:r>
              <a:rPr lang="en-US" sz="4500" dirty="0" smtClean="0"/>
              <a:t>	Therapeutic self-care demands are actions that individuals need to perform at certain times or over a course of time to maintain life, health, and well-being and to meet all of an individual’s known self-care requisites.  </a:t>
            </a:r>
            <a:endParaRPr lang="en-US" sz="4500" dirty="0" smtClean="0"/>
          </a:p>
          <a:p>
            <a:r>
              <a:rPr lang="en-US" sz="4500" dirty="0" smtClean="0"/>
              <a:t>There </a:t>
            </a:r>
            <a:r>
              <a:rPr lang="en-US" sz="4500" dirty="0" smtClean="0"/>
              <a:t>are three types of self-care requisites:  </a:t>
            </a:r>
            <a:endParaRPr lang="en-US" sz="4500" dirty="0" smtClean="0"/>
          </a:p>
          <a:p>
            <a:pPr lvl="1"/>
            <a:r>
              <a:rPr lang="en-US" sz="4200" dirty="0" smtClean="0"/>
              <a:t>universal self-care</a:t>
            </a:r>
            <a:endParaRPr lang="en-US" sz="4200" dirty="0" smtClean="0"/>
          </a:p>
          <a:p>
            <a:pPr lvl="1"/>
            <a:r>
              <a:rPr lang="en-US" sz="3900" dirty="0" smtClean="0"/>
              <a:t>developmental self-care</a:t>
            </a:r>
          </a:p>
          <a:p>
            <a:pPr lvl="1"/>
            <a:r>
              <a:rPr lang="en-US" sz="3900" dirty="0" smtClean="0"/>
              <a:t>health </a:t>
            </a:r>
            <a:r>
              <a:rPr lang="en-US" sz="3900" dirty="0" smtClean="0"/>
              <a:t>deviation </a:t>
            </a:r>
            <a:r>
              <a:rPr lang="en-US" sz="3900" dirty="0" smtClean="0"/>
              <a:t>self-care</a:t>
            </a:r>
            <a:endParaRPr lang="en-US" sz="3900"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 self-care requisites</a:t>
            </a:r>
            <a:endParaRPr lang="en-US" dirty="0"/>
          </a:p>
        </p:txBody>
      </p:sp>
      <p:sp>
        <p:nvSpPr>
          <p:cNvPr id="3" name="Content Placeholder 2"/>
          <p:cNvSpPr>
            <a:spLocks noGrp="1"/>
          </p:cNvSpPr>
          <p:nvPr>
            <p:ph sz="quarter" idx="1"/>
          </p:nvPr>
        </p:nvSpPr>
        <p:spPr/>
        <p:txBody>
          <a:bodyPr/>
          <a:lstStyle/>
          <a:p>
            <a:r>
              <a:rPr lang="en-US" dirty="0" smtClean="0"/>
              <a:t>Universal self-care requisites are “actions that need to be performed to maintain life processes, the integrity of human structure and function, and general well-being” (Kearney-Nunnery, 2008, p.60).  Examples of universal self-care requisites include air, water, and food, elimination, balance between activity and rest and between social interaction and solitude, prevention of harm and promotion of normalcy.</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Developmental self-care requisites</a:t>
            </a:r>
            <a:endParaRPr lang="en-US" dirty="0"/>
          </a:p>
        </p:txBody>
      </p:sp>
      <p:sp>
        <p:nvSpPr>
          <p:cNvPr id="3" name="Content Placeholder 2"/>
          <p:cNvSpPr>
            <a:spLocks noGrp="1"/>
          </p:cNvSpPr>
          <p:nvPr>
            <p:ph sz="quarter" idx="1"/>
          </p:nvPr>
        </p:nvSpPr>
        <p:spPr/>
        <p:txBody>
          <a:bodyPr/>
          <a:lstStyle/>
          <a:p>
            <a:r>
              <a:rPr lang="en-US" dirty="0" smtClean="0"/>
              <a:t>Developmental self-care requisites are “actions that need to be performed in relation to human developmental processes, conditions, and events and in relation to events that may adversely affect development (Kearney-Nunnery, 2008, p.60).  Examples of these requisites include death of a loved one, adjusting to a new job, adjusting to body changes, toilet training a child and learning healthy eating.</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deviation self-care requisites</a:t>
            </a:r>
            <a:endParaRPr lang="en-US" dirty="0"/>
          </a:p>
        </p:txBody>
      </p:sp>
      <p:sp>
        <p:nvSpPr>
          <p:cNvPr id="3" name="Content Placeholder 2"/>
          <p:cNvSpPr>
            <a:spLocks noGrp="1"/>
          </p:cNvSpPr>
          <p:nvPr>
            <p:ph sz="quarter" idx="1"/>
          </p:nvPr>
        </p:nvSpPr>
        <p:spPr/>
        <p:txBody>
          <a:bodyPr/>
          <a:lstStyle/>
          <a:p>
            <a:r>
              <a:rPr lang="en-US" dirty="0" smtClean="0"/>
              <a:t>Health deviation self-care requisites are “actions that need to be performed in relation to genetic and constitutional defects, human structural and functional deviations and their effects, and medical diagnostic and treatment measures prescribed or performed by physicians (Kearney- Nunnery, 2008, p.60).  These requisites are required in conditions of illness, injury, or disease.  Examples are obtaining appropriate medical care, effectively caring out subscribed treatments or medications, learning about your condition and how to deal with it and live with it if it’s a chronic condition.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73162"/>
          </a:xfrm>
        </p:spPr>
        <p:txBody>
          <a:bodyPr>
            <a:normAutofit/>
          </a:bodyPr>
          <a:lstStyle/>
          <a:p>
            <a:r>
              <a:rPr lang="en-US" b="1" dirty="0" smtClean="0"/>
              <a:t>Self-Care Deficit</a:t>
            </a:r>
            <a:r>
              <a:rPr lang="en-US" dirty="0" smtClean="0"/>
              <a:t/>
            </a:r>
            <a:br>
              <a:rPr lang="en-US" dirty="0" smtClean="0"/>
            </a:br>
            <a:endParaRPr lang="en-US" dirty="0"/>
          </a:p>
        </p:txBody>
      </p:sp>
      <p:sp>
        <p:nvSpPr>
          <p:cNvPr id="3" name="Content Placeholder 2"/>
          <p:cNvSpPr>
            <a:spLocks noGrp="1"/>
          </p:cNvSpPr>
          <p:nvPr>
            <p:ph sz="quarter" idx="1"/>
          </p:nvPr>
        </p:nvSpPr>
        <p:spPr>
          <a:xfrm>
            <a:off x="457200" y="1143000"/>
            <a:ext cx="7467600" cy="4873752"/>
          </a:xfrm>
        </p:spPr>
        <p:txBody>
          <a:bodyPr>
            <a:normAutofit/>
          </a:bodyPr>
          <a:lstStyle/>
          <a:p>
            <a:r>
              <a:rPr lang="en-US" dirty="0" smtClean="0"/>
              <a:t>	The self-care deficit is an imbalance between the self-care agency and the therapeutic self-care demand.  A person’s self-care agency is unable to identify and care for all of their self-care demands.  When a person cannot meet their self-care needs due to limitations there is a deficit.  Nursing interventions are beneficial when a health related situation limits an individual’s ability to care for oneself or creates a situation where the individual’s knowledge is not sufficient enough to maintain their own health and wellness.  For nursing to be needed there needs to be a self-care deficit.</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554162"/>
          </a:xfrm>
        </p:spPr>
        <p:txBody>
          <a:bodyPr>
            <a:normAutofit/>
          </a:bodyPr>
          <a:lstStyle/>
          <a:p>
            <a:r>
              <a:rPr lang="en-US" b="1" dirty="0" smtClean="0"/>
              <a:t>Nursing Agency</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Nursing agency is a characteristic that allows nurses to know and help others to know their therapeutic self-care demands, meet them and positively affect the development of their self-care agency.  When a nursing agency is activated, a nursing system is produced.  </a:t>
            </a:r>
            <a:endParaRPr lang="en-US" dirty="0" smtClean="0"/>
          </a:p>
          <a:p>
            <a:r>
              <a:rPr lang="en-US" dirty="0" smtClean="0"/>
              <a:t>A </a:t>
            </a:r>
            <a:r>
              <a:rPr lang="en-US" dirty="0" smtClean="0"/>
              <a:t>nursing system is thought out actions carried out by the nurse or patient in efforts to meet the patient’s therapeutic self-care demands and positively affect the development of the patient’s self-care agency or dependent-care agency.  </a:t>
            </a:r>
            <a:endParaRPr lang="en-US" dirty="0" smtClean="0"/>
          </a:p>
          <a:p>
            <a:r>
              <a:rPr lang="en-US" dirty="0" smtClean="0"/>
              <a:t>There </a:t>
            </a:r>
            <a:r>
              <a:rPr lang="en-US" dirty="0" smtClean="0"/>
              <a:t>are 3 types of compensatory systems:  </a:t>
            </a:r>
            <a:endParaRPr lang="en-US" dirty="0" smtClean="0"/>
          </a:p>
          <a:p>
            <a:pPr lvl="1"/>
            <a:r>
              <a:rPr lang="en-US" dirty="0" smtClean="0"/>
              <a:t>total</a:t>
            </a:r>
            <a:endParaRPr lang="en-US" dirty="0" smtClean="0"/>
          </a:p>
          <a:p>
            <a:pPr lvl="1"/>
            <a:r>
              <a:rPr lang="en-US" dirty="0" smtClean="0"/>
              <a:t>partial</a:t>
            </a:r>
          </a:p>
          <a:p>
            <a:pPr lvl="1"/>
            <a:r>
              <a:rPr lang="en-US" dirty="0" smtClean="0"/>
              <a:t>educative/supportive</a:t>
            </a:r>
          </a:p>
          <a:p>
            <a:r>
              <a:rPr lang="en-US" dirty="0" smtClean="0"/>
              <a:t>The </a:t>
            </a:r>
            <a:r>
              <a:rPr lang="en-US" dirty="0" smtClean="0"/>
              <a:t>goal of nursing is to help people meet their therapeutic self-care demands through the application of nursing systems.</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Nursing </a:t>
            </a:r>
            <a:r>
              <a:rPr lang="en-US" b="1" dirty="0" smtClean="0"/>
              <a:t>Agency- types</a:t>
            </a:r>
            <a:endParaRPr lang="en-US" dirty="0"/>
          </a:p>
        </p:txBody>
      </p:sp>
      <p:sp>
        <p:nvSpPr>
          <p:cNvPr id="3" name="Content Placeholder 2"/>
          <p:cNvSpPr>
            <a:spLocks noGrp="1"/>
          </p:cNvSpPr>
          <p:nvPr>
            <p:ph sz="quarter" idx="1"/>
          </p:nvPr>
        </p:nvSpPr>
        <p:spPr/>
        <p:txBody>
          <a:bodyPr/>
          <a:lstStyle/>
          <a:p>
            <a:r>
              <a:rPr lang="en-US" dirty="0" smtClean="0"/>
              <a:t>Total compensatory support is when the nurse provides all the care for the patient.  The patient is unable to care for themselves.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Nursing Agency- types</a:t>
            </a:r>
            <a:endParaRPr lang="en-US" dirty="0"/>
          </a:p>
        </p:txBody>
      </p:sp>
      <p:sp>
        <p:nvSpPr>
          <p:cNvPr id="3" name="Content Placeholder 2"/>
          <p:cNvSpPr>
            <a:spLocks noGrp="1"/>
          </p:cNvSpPr>
          <p:nvPr>
            <p:ph sz="quarter" idx="1"/>
          </p:nvPr>
        </p:nvSpPr>
        <p:spPr/>
        <p:txBody>
          <a:bodyPr/>
          <a:lstStyle/>
          <a:p>
            <a:r>
              <a:rPr lang="en-US" dirty="0" smtClean="0"/>
              <a:t>Partial compensatory support is when both the nurse and the patient provide in the self-care requirements.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Nursing Agency- types</a:t>
            </a:r>
            <a:endParaRPr lang="en-US" dirty="0"/>
          </a:p>
        </p:txBody>
      </p:sp>
      <p:sp>
        <p:nvSpPr>
          <p:cNvPr id="3" name="Content Placeholder 2"/>
          <p:cNvSpPr>
            <a:spLocks noGrp="1"/>
          </p:cNvSpPr>
          <p:nvPr>
            <p:ph sz="quarter" idx="1"/>
          </p:nvPr>
        </p:nvSpPr>
        <p:spPr/>
        <p:txBody>
          <a:bodyPr/>
          <a:lstStyle/>
          <a:p>
            <a:r>
              <a:rPr lang="en-US" dirty="0" smtClean="0"/>
              <a:t>Educative/ supportive compensatory support is when the nurse is only the educator, consultant or resource person and the patient provides all of their own self-care.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orem[1].jpg"/>
          <p:cNvPicPr>
            <a:picLocks noChangeAspect="1"/>
          </p:cNvPicPr>
          <p:nvPr/>
        </p:nvPicPr>
        <p:blipFill>
          <a:blip r:embed="rId2"/>
          <a:stretch>
            <a:fillRect/>
          </a:stretch>
        </p:blipFill>
        <p:spPr>
          <a:xfrm>
            <a:off x="1651000" y="1104900"/>
            <a:ext cx="5842000" cy="4648200"/>
          </a:xfrm>
          <a:prstGeom prst="rect">
            <a:avLst/>
          </a:prstGeom>
        </p:spPr>
      </p:pic>
      <p:sp>
        <p:nvSpPr>
          <p:cNvPr id="4" name="TextBox 3"/>
          <p:cNvSpPr txBox="1"/>
          <p:nvPr/>
        </p:nvSpPr>
        <p:spPr>
          <a:xfrm>
            <a:off x="2743200" y="6019800"/>
            <a:ext cx="3962400" cy="369332"/>
          </a:xfrm>
          <a:prstGeom prst="rect">
            <a:avLst/>
          </a:prstGeom>
          <a:noFill/>
        </p:spPr>
        <p:txBody>
          <a:bodyPr wrap="square" rtlCol="0">
            <a:spAutoFit/>
          </a:bodyPr>
          <a:lstStyle/>
          <a:p>
            <a:r>
              <a:rPr lang="en-US" dirty="0" smtClean="0"/>
              <a:t>Dorothea Orem, 1914-2007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a:stretch>
            <a:fillRect/>
          </a:stretch>
        </p:blipFill>
        <p:spPr bwMode="auto">
          <a:xfrm>
            <a:off x="914400" y="304800"/>
            <a:ext cx="7244179" cy="51816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Implications for Nursing Practice</a:t>
            </a:r>
            <a:r>
              <a:rPr lang="en-US" dirty="0" smtClean="0"/>
              <a:t/>
            </a:r>
            <a:br>
              <a:rPr lang="en-US" dirty="0" smtClean="0"/>
            </a:br>
            <a:endParaRPr lang="en-US" dirty="0"/>
          </a:p>
        </p:txBody>
      </p:sp>
      <p:sp>
        <p:nvSpPr>
          <p:cNvPr id="3" name="Content Placeholder 2"/>
          <p:cNvSpPr>
            <a:spLocks noGrp="1"/>
          </p:cNvSpPr>
          <p:nvPr>
            <p:ph sz="quarter" idx="1"/>
          </p:nvPr>
        </p:nvSpPr>
        <p:spPr>
          <a:xfrm>
            <a:off x="457200" y="1143000"/>
            <a:ext cx="8077200" cy="5410200"/>
          </a:xfrm>
        </p:spPr>
        <p:txBody>
          <a:bodyPr>
            <a:normAutofit fontScale="92500"/>
          </a:bodyPr>
          <a:lstStyle/>
          <a:p>
            <a:r>
              <a:rPr lang="en-US" dirty="0" smtClean="0"/>
              <a:t>Nurse’s actions are intended to help people meet their own and their dependents therapeutic self-care demands.  Orem’s practice approach to ensure this is called Professional-Technologic Operations of Nursing Practice.  It includes case management operations, diagnostic operations, prescriptive operations, regulatory operations and control operations.  </a:t>
            </a:r>
          </a:p>
          <a:p>
            <a:r>
              <a:rPr lang="en-US" dirty="0" smtClean="0"/>
              <a:t>In case management operations the nurse uses a case management method to direct each of the nursing diagnostic, prescriptive, regulatory, and control operations.  The nurse maintains an overview of the interrelationships between the social, interpersonal, and professional technological systems of nursing.  They also use appropriate tools to collect and document information, and to measure the quality of nursing.</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Implications for Nursing Practice</a:t>
            </a:r>
            <a:r>
              <a:rPr lang="en-US" dirty="0" smtClean="0"/>
              <a:t/>
            </a:r>
            <a:br>
              <a:rPr lang="en-US" dirty="0" smtClean="0"/>
            </a:br>
            <a:r>
              <a:rPr lang="en-US" dirty="0" smtClean="0"/>
              <a:t>(</a:t>
            </a:r>
            <a:r>
              <a:rPr lang="en-US" dirty="0" err="1" smtClean="0"/>
              <a:t>con’t</a:t>
            </a:r>
            <a:r>
              <a:rPr lang="en-US" dirty="0" smtClean="0"/>
              <a:t>)</a:t>
            </a:r>
            <a:endParaRPr lang="en-US" dirty="0"/>
          </a:p>
        </p:txBody>
      </p:sp>
      <p:sp>
        <p:nvSpPr>
          <p:cNvPr id="3" name="Content Placeholder 2"/>
          <p:cNvSpPr>
            <a:spLocks noGrp="1"/>
          </p:cNvSpPr>
          <p:nvPr>
            <p:ph sz="quarter" idx="1"/>
          </p:nvPr>
        </p:nvSpPr>
        <p:spPr/>
        <p:txBody>
          <a:bodyPr>
            <a:normAutofit fontScale="92500"/>
          </a:bodyPr>
          <a:lstStyle/>
          <a:p>
            <a:r>
              <a:rPr lang="en-US" dirty="0" smtClean="0"/>
              <a:t>In diagnostic operations the nurse determines the unit of service for nursing practice and why the patient needs nursing.  They gather demographic information about the patient and information about the type and limitations of their health-care situation and nursing’s authority within those boundaries.</a:t>
            </a:r>
          </a:p>
          <a:p>
            <a:r>
              <a:rPr lang="en-US" dirty="0" smtClean="0"/>
              <a:t>In prescriptive operations the nurse collaborates with the patient and if appropriate their family to identify all care measures needed to meet all therapeutic self-care demands.  They also identify the roles to be played by the nurse or nurses, patient and dependent or dependents in meeting the therapeutic self-care demands and in regulating the patient’s development of self-care agency or dependent-care agency.</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Implications for Nursing Practice</a:t>
            </a:r>
            <a:r>
              <a:rPr lang="en-US" dirty="0" smtClean="0"/>
              <a:t/>
            </a:r>
            <a:br>
              <a:rPr lang="en-US" dirty="0" smtClean="0"/>
            </a:br>
            <a:r>
              <a:rPr lang="en-US" dirty="0" smtClean="0"/>
              <a:t>(con’t)</a:t>
            </a:r>
            <a:endParaRPr lang="en-US" dirty="0"/>
          </a:p>
        </p:txBody>
      </p:sp>
      <p:sp>
        <p:nvSpPr>
          <p:cNvPr id="3" name="Content Placeholder 2"/>
          <p:cNvSpPr>
            <a:spLocks noGrp="1"/>
          </p:cNvSpPr>
          <p:nvPr>
            <p:ph sz="quarter" idx="1"/>
          </p:nvPr>
        </p:nvSpPr>
        <p:spPr>
          <a:xfrm>
            <a:off x="457200" y="1600200"/>
            <a:ext cx="8229600" cy="5257800"/>
          </a:xfrm>
        </p:spPr>
        <p:txBody>
          <a:bodyPr>
            <a:normAutofit fontScale="85000" lnSpcReduction="20000"/>
          </a:bodyPr>
          <a:lstStyle/>
          <a:p>
            <a:r>
              <a:rPr lang="en-US" dirty="0" smtClean="0"/>
              <a:t>The regulatory operations include design of nursing systems for performance of regulatory operations, planning for regulatory operations and production of regulatory care.  In regulatory operations:  design of nursing systems for performance of regulatory </a:t>
            </a:r>
            <a:r>
              <a:rPr lang="en-US" dirty="0" err="1" smtClean="0"/>
              <a:t>operationst</a:t>
            </a:r>
            <a:r>
              <a:rPr lang="en-US" dirty="0" smtClean="0"/>
              <a:t> he nurse designs systems (actions/ interventions) and chooses whether to use the wholly compensatory, partially compensatory or supportive-educative nursing system depending on who can or should perform the self-care activities. The systems are then implemented using one or more of the following:  acting or doing for the patient, providing a developmental environment, supporting the patient psychologically, guiding the patient and teaching the patient</a:t>
            </a:r>
            <a:r>
              <a:rPr lang="en-US" dirty="0" smtClean="0"/>
              <a:t>.</a:t>
            </a:r>
            <a:endParaRPr lang="en-US" dirty="0" smtClean="0"/>
          </a:p>
          <a:p>
            <a:r>
              <a:rPr lang="en-US" dirty="0" smtClean="0"/>
              <a:t>In </a:t>
            </a:r>
            <a:r>
              <a:rPr lang="en-US" dirty="0" smtClean="0"/>
              <a:t>regulatory operations:  planning for regulatory operations the nurse determines what is needed to carry out the actions selected for the patient.  Such as what time and place, necessary environmental conditions, equipment, supplies, the number and qualifications of nurses and other health-care providers needed to carry out the systems and evaluate the effects, the organization and timing of tasks to be performed and designation of who is to perform the tasks.</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Implications for Nursing Practice</a:t>
            </a:r>
            <a:r>
              <a:rPr lang="en-US" dirty="0" smtClean="0"/>
              <a:t/>
            </a:r>
            <a:br>
              <a:rPr lang="en-US" dirty="0" smtClean="0"/>
            </a:br>
            <a:r>
              <a:rPr lang="en-US" dirty="0" smtClean="0"/>
              <a:t>(</a:t>
            </a:r>
            <a:r>
              <a:rPr lang="en-US" dirty="0" err="1" smtClean="0"/>
              <a:t>con’t</a:t>
            </a:r>
            <a:r>
              <a:rPr lang="en-US" dirty="0" smtClean="0"/>
              <a:t>)</a:t>
            </a:r>
            <a:endParaRPr lang="en-US" dirty="0"/>
          </a:p>
        </p:txBody>
      </p:sp>
      <p:sp>
        <p:nvSpPr>
          <p:cNvPr id="3" name="Content Placeholder 2"/>
          <p:cNvSpPr>
            <a:spLocks noGrp="1"/>
          </p:cNvSpPr>
          <p:nvPr>
            <p:ph sz="quarter" idx="1"/>
          </p:nvPr>
        </p:nvSpPr>
        <p:spPr>
          <a:xfrm>
            <a:off x="457200" y="1600200"/>
            <a:ext cx="8077200" cy="4876800"/>
          </a:xfrm>
        </p:spPr>
        <p:txBody>
          <a:bodyPr>
            <a:normAutofit fontScale="70000" lnSpcReduction="20000"/>
          </a:bodyPr>
          <a:lstStyle/>
          <a:p>
            <a:r>
              <a:rPr lang="en-US" dirty="0" smtClean="0"/>
              <a:t>In regulatory operations:  production of regulatory care nursing systems are produced by the actions of the nurses and patients during their encounters.  The nurse produces and manages the selected nursing systems and methods of helping for as long as the patient has a self-care or dependent-care deficit.  They do this by performing and regulating or assisting patient’s with their self/ dependent-care tasks, coordinating self/ dependent care tasks performance, helping patients, their families and others bring about systems of daily living for patients that support the completion of self/ dependent-care.  Also by guiding, directing and supporting patients in their exercise or in their withholding of their self/ dependent-care agency, stimulating patient’s interests in self/dependent-care, by being available when questions arise, supporting and guiding patients in learning activities and as they experience illness or disability and their need for change to meet new self-care requisites.</a:t>
            </a:r>
          </a:p>
          <a:p>
            <a:r>
              <a:rPr lang="en-US" dirty="0" smtClean="0"/>
              <a:t>In control operations the nurse determines if the nursing system that was created is produced and if there is a fit between the current subscription for nursing and the nursing system being used.  Nurses ensure the patient’s functioning is achieved through performance of care measures to meet their self-care demand and their use of self/dependent- care agency is being properly regulated.  They also determine if developmental change is in the process and is adequate and the patient is adjusting to any decrease in powers to participate in self/dependent care.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553200" cy="2053590"/>
          </a:xfrm>
        </p:spPr>
        <p:txBody>
          <a:bodyPr/>
          <a:lstStyle/>
          <a:p>
            <a:r>
              <a:rPr lang="en-US" dirty="0" smtClean="0"/>
              <a:t>Assumptions and Point of View</a:t>
            </a:r>
            <a:endParaRPr lang="en-US" dirty="0"/>
          </a:p>
        </p:txBody>
      </p:sp>
      <p:sp>
        <p:nvSpPr>
          <p:cNvPr id="3" name="Text Placeholder 2"/>
          <p:cNvSpPr>
            <a:spLocks noGrp="1"/>
          </p:cNvSpPr>
          <p:nvPr>
            <p:ph type="body" idx="1"/>
          </p:nvPr>
        </p:nvSpPr>
        <p:spPr/>
        <p:txBody>
          <a:bodyPr/>
          <a:lstStyle/>
          <a:p>
            <a:r>
              <a:rPr lang="en-US" dirty="0" smtClean="0"/>
              <a:t>Origins of the nursing model</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848600" cy="1143000"/>
          </a:xfrm>
        </p:spPr>
        <p:txBody>
          <a:bodyPr>
            <a:normAutofit/>
          </a:bodyPr>
          <a:lstStyle/>
          <a:p>
            <a:r>
              <a:rPr lang="en-US" sz="2800" dirty="0" smtClean="0"/>
              <a:t>Dorothea Orem’s Historical Background</a:t>
            </a:r>
            <a:endParaRPr lang="en-US" sz="2800" dirty="0"/>
          </a:p>
        </p:txBody>
      </p:sp>
      <p:sp>
        <p:nvSpPr>
          <p:cNvPr id="3" name="Content Placeholder 2"/>
          <p:cNvSpPr>
            <a:spLocks noGrp="1"/>
          </p:cNvSpPr>
          <p:nvPr>
            <p:ph sz="quarter" idx="1"/>
          </p:nvPr>
        </p:nvSpPr>
        <p:spPr/>
        <p:txBody>
          <a:bodyPr>
            <a:normAutofit lnSpcReduction="10000"/>
          </a:bodyPr>
          <a:lstStyle/>
          <a:p>
            <a:r>
              <a:rPr lang="en-US" sz="1800" dirty="0" smtClean="0"/>
              <a:t>Born in 1914 in Baltimore, Maryland.</a:t>
            </a:r>
          </a:p>
          <a:p>
            <a:r>
              <a:rPr lang="en-US" sz="1800" dirty="0" smtClean="0"/>
              <a:t>Education:</a:t>
            </a:r>
          </a:p>
          <a:p>
            <a:pPr lvl="1"/>
            <a:r>
              <a:rPr lang="en-US" sz="1600" dirty="0" smtClean="0"/>
              <a:t>Received her diploma of nursing at Providence Hospital School of Nursing in Washington, D.C. in the early 1930s</a:t>
            </a:r>
            <a:endParaRPr lang="en-US" sz="1500" dirty="0" smtClean="0"/>
          </a:p>
          <a:p>
            <a:pPr lvl="1"/>
            <a:r>
              <a:rPr lang="en-US" sz="1600" dirty="0" smtClean="0"/>
              <a:t>Obtained her BS in nursing education from the Catholic University of America (CUA) in 1939, and in 1946 her MS in Nursing Education, also from CUA.</a:t>
            </a:r>
            <a:endParaRPr lang="en-US" sz="1500" dirty="0" smtClean="0"/>
          </a:p>
          <a:p>
            <a:r>
              <a:rPr lang="en-US" sz="1800" dirty="0" smtClean="0"/>
              <a:t>Early nursing experiences</a:t>
            </a:r>
          </a:p>
          <a:p>
            <a:pPr lvl="1"/>
            <a:r>
              <a:rPr lang="en-US" sz="1500" dirty="0" smtClean="0"/>
              <a:t>Private duty nursing (hospital and home)</a:t>
            </a:r>
          </a:p>
          <a:p>
            <a:pPr lvl="1"/>
            <a:r>
              <a:rPr lang="en-US" sz="1500" dirty="0" smtClean="0"/>
              <a:t>Operating room nursing</a:t>
            </a:r>
          </a:p>
          <a:p>
            <a:pPr lvl="1"/>
            <a:r>
              <a:rPr lang="en-US" sz="1500" dirty="0" smtClean="0"/>
              <a:t>Hospital staff nursing on pediatric and adult med/surg units</a:t>
            </a:r>
          </a:p>
          <a:p>
            <a:pPr lvl="1"/>
            <a:r>
              <a:rPr lang="en-US" sz="1500" dirty="0" smtClean="0"/>
              <a:t>Biological science teaching</a:t>
            </a:r>
          </a:p>
          <a:p>
            <a:pPr lvl="1"/>
            <a:r>
              <a:rPr lang="en-US" sz="1500" dirty="0" smtClean="0"/>
              <a:t>Evening supervisor in an emergency room</a:t>
            </a:r>
          </a:p>
          <a:p>
            <a:r>
              <a:rPr lang="en-US" sz="1800" dirty="0" smtClean="0"/>
              <a:t>Furthering her career</a:t>
            </a:r>
          </a:p>
          <a:p>
            <a:pPr lvl="1"/>
            <a:r>
              <a:rPr lang="en-US" sz="1500" dirty="0" smtClean="0"/>
              <a:t>Director of the school of nursing and department of nursing at Providence Hospital in Detroit, MI from 1940 to 1949</a:t>
            </a:r>
          </a:p>
          <a:p>
            <a:pPr lvl="1"/>
            <a:r>
              <a:rPr lang="en-US" sz="1500" dirty="0" smtClean="0"/>
              <a:t>Worked for the Division of Hospital and Institutional Services of the Indiana State Board of Health from 1949 to 1957</a:t>
            </a:r>
          </a:p>
          <a:p>
            <a:pPr lvl="1">
              <a:buNone/>
            </a:pPr>
            <a:endParaRPr lang="en-US" sz="1500" dirty="0" smtClean="0"/>
          </a:p>
          <a:p>
            <a:pPr lvl="1"/>
            <a:endParaRPr lang="en-US" sz="1500" dirty="0" smtClean="0"/>
          </a:p>
          <a:p>
            <a:pPr lvl="1">
              <a:buNone/>
            </a:pPr>
            <a:endParaRPr lang="en-US" sz="1500" dirty="0" smtClean="0"/>
          </a:p>
          <a:p>
            <a:pPr lvl="1">
              <a:buNone/>
            </a:pPr>
            <a:endParaRPr lang="en-US" sz="15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Dorothea Orem’s Historical Background- con’t</a:t>
            </a:r>
            <a:endParaRPr lang="en-US" dirty="0"/>
          </a:p>
        </p:txBody>
      </p:sp>
      <p:sp>
        <p:nvSpPr>
          <p:cNvPr id="3" name="Content Placeholder 2"/>
          <p:cNvSpPr>
            <a:spLocks noGrp="1"/>
          </p:cNvSpPr>
          <p:nvPr>
            <p:ph sz="quarter" idx="1"/>
          </p:nvPr>
        </p:nvSpPr>
        <p:spPr/>
        <p:txBody>
          <a:bodyPr>
            <a:normAutofit lnSpcReduction="10000"/>
          </a:bodyPr>
          <a:lstStyle/>
          <a:p>
            <a:r>
              <a:rPr lang="en-US" sz="1800" dirty="0" smtClean="0"/>
              <a:t>Furthering her career, con’t</a:t>
            </a:r>
          </a:p>
          <a:p>
            <a:pPr lvl="1"/>
            <a:r>
              <a:rPr lang="en-US" sz="1800" dirty="0" smtClean="0"/>
              <a:t>In 1957 took a position as a curriculum consultant at the Office of Education, U.S. Department of Health, Education, and Welfare, in Washington, D.C. and for 2 years worked on a project to upgrade practical nurse training.  </a:t>
            </a:r>
          </a:p>
          <a:p>
            <a:pPr lvl="1"/>
            <a:r>
              <a:rPr lang="en-US" sz="1800" dirty="0" smtClean="0"/>
              <a:t>Later in 1957 she became an assistant professor of nursing education at CUA</a:t>
            </a:r>
          </a:p>
          <a:p>
            <a:pPr lvl="1"/>
            <a:r>
              <a:rPr lang="en-US" sz="1800" dirty="0" smtClean="0"/>
              <a:t>In 1970 Orem moved on from CUA and began her own consulting firm.</a:t>
            </a:r>
          </a:p>
          <a:p>
            <a:pPr lvl="1"/>
            <a:r>
              <a:rPr lang="en-US" sz="1800" dirty="0" smtClean="0"/>
              <a:t>Orem received many honors in her career, including</a:t>
            </a:r>
          </a:p>
          <a:p>
            <a:pPr lvl="2"/>
            <a:r>
              <a:rPr lang="en-US" sz="1500" dirty="0" smtClean="0"/>
              <a:t>From Georgetown University: Honorary  Doctor of Science in 1976</a:t>
            </a:r>
          </a:p>
          <a:p>
            <a:pPr lvl="2"/>
            <a:r>
              <a:rPr lang="en-US" sz="1500" dirty="0" smtClean="0"/>
              <a:t>CUA Alumni Association Award for Nursing Theory in 1980</a:t>
            </a:r>
          </a:p>
          <a:p>
            <a:pPr lvl="2"/>
            <a:r>
              <a:rPr lang="en-US" sz="1500" dirty="0" smtClean="0"/>
              <a:t>Honorary Doctor of Science, from Incarnate word College, 1980</a:t>
            </a:r>
          </a:p>
          <a:p>
            <a:pPr lvl="2"/>
            <a:r>
              <a:rPr lang="en-US" sz="1500" dirty="0" smtClean="0"/>
              <a:t>Doctor of Human Letters, Illinois Wesleyan University, 1988</a:t>
            </a:r>
          </a:p>
          <a:p>
            <a:pPr lvl="2"/>
            <a:r>
              <a:rPr lang="en-US" sz="1500" dirty="0" smtClean="0"/>
              <a:t>Linda Richards Award, National League for Nursing, 1991</a:t>
            </a:r>
          </a:p>
          <a:p>
            <a:pPr lvl="2"/>
            <a:r>
              <a:rPr lang="en-US" sz="1500" dirty="0" smtClean="0"/>
              <a:t>Honorary Fellow of the American Academy of Nursing, 1992</a:t>
            </a:r>
          </a:p>
          <a:p>
            <a:pPr lvl="2"/>
            <a:r>
              <a:rPr lang="en-US" sz="1500" dirty="0" smtClean="0"/>
              <a:t>Doctor of Nursing Honoris Causae from University of Missouri, 1998</a:t>
            </a:r>
          </a:p>
          <a:p>
            <a:pPr lvl="1"/>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Dorothea Orem’s Historical Background- con’t</a:t>
            </a:r>
            <a:endParaRPr lang="en-US" dirty="0"/>
          </a:p>
        </p:txBody>
      </p:sp>
      <p:sp>
        <p:nvSpPr>
          <p:cNvPr id="3" name="Content Placeholder 2"/>
          <p:cNvSpPr>
            <a:spLocks noGrp="1"/>
          </p:cNvSpPr>
          <p:nvPr>
            <p:ph sz="quarter" idx="1"/>
          </p:nvPr>
        </p:nvSpPr>
        <p:spPr/>
        <p:txBody>
          <a:bodyPr>
            <a:normAutofit/>
          </a:bodyPr>
          <a:lstStyle/>
          <a:p>
            <a:r>
              <a:rPr lang="en-US" dirty="0" smtClean="0"/>
              <a:t>While working at CUA Orem continued to develop and formalize her concepts of nursing and self care, sometimes alone and sometimes with others. The group she worked with later came to be known as the Nursing Development Conference Group (NDCG).</a:t>
            </a:r>
          </a:p>
          <a:p>
            <a:r>
              <a:rPr lang="en-US" dirty="0" smtClean="0"/>
              <a:t>Retired in 1984, yet continued to work on her Self-Care Deficit Nursing Theory (SCDNT).</a:t>
            </a:r>
          </a:p>
          <a:p>
            <a:r>
              <a:rPr lang="en-US" dirty="0" smtClean="0"/>
              <a:t>Dorothea passed away at age 92, after a period of being bedridden, on June 22, 2007.</a:t>
            </a:r>
          </a:p>
          <a:p>
            <a:r>
              <a:rPr lang="en-US" dirty="0" smtClean="0"/>
              <a:t>Many of her papers are available  for nursing scholars in an edited compilation.</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Philosophic Values of Nursing and Knowledge Development</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According to Alligood and Tomey, “her goal was to upgrade the quality of nursing in general hospitals throughout the state,” (pg. 265).</a:t>
            </a:r>
          </a:p>
          <a:p>
            <a:r>
              <a:rPr lang="en-US" dirty="0" smtClean="0"/>
              <a:t>Orem had recognized early in her career that for nursing to advance as a field of knowledge and field of practice, an organized and structured knowledge body would be needed. </a:t>
            </a:r>
          </a:p>
          <a:p>
            <a:r>
              <a:rPr lang="en-US" dirty="0" smtClean="0"/>
              <a:t>Her main source of her ideas on nursing, was from her personal nursing experience. </a:t>
            </a:r>
          </a:p>
          <a:p>
            <a:r>
              <a:rPr lang="en-US" dirty="0" smtClean="0"/>
              <a:t>“The question that directed Orem’s (2001) thinking was “What condition exists in a person when judgments are made that a nurse(s) should be brought into the situation?”(p.20). The condition that indicates the need for nursing assistance is “the inability of persons to provide continuously for themselves the amount and quality of required self-care because of situations of personal health” (Orem, 2001, p. 20). It is the proper object or focus that determines the domain and boundaries of nursing, both as a field of knowledge and as a field of practice. The specification of the proper object of nursing marks the beginning of Orem’s theoretical work” (Alligod &amp; Tomey,  2010, p. 266-267).</a:t>
            </a:r>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and Purpose</a:t>
            </a:r>
            <a:endParaRPr lang="en-US" dirty="0"/>
          </a:p>
        </p:txBody>
      </p:sp>
      <p:sp>
        <p:nvSpPr>
          <p:cNvPr id="3" name="Text Placeholder 2"/>
          <p:cNvSpPr>
            <a:spLocks noGrp="1"/>
          </p:cNvSpPr>
          <p:nvPr>
            <p:ph type="body" idx="1"/>
          </p:nvPr>
        </p:nvSpPr>
        <p:spPr/>
        <p:txBody>
          <a:bodyPr/>
          <a:lstStyle/>
          <a:p>
            <a:r>
              <a:rPr lang="en-US" dirty="0" smtClean="0"/>
              <a:t>Questions or Problems to Solve</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Philosophic Values of Nursing and Knowledge Development- Con’t</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“Foundational to Orem’s SCDNT is the philosophical system of moderate realism” (Alligood &amp; Tomey, 2010, p. 267).</a:t>
            </a:r>
          </a:p>
          <a:p>
            <a:r>
              <a:rPr lang="en-US" dirty="0" smtClean="0"/>
              <a:t>A philosophical inquiry conducted by Banfield in 1997 showed consistency with Orem’s views “regarding the nature of reality, the nature of human beings, and the nature of nursing as a science and the ideas and positions associated with the philosophy of moderate realism” (Alligood &amp; Tomey, 2010, p. 267).</a:t>
            </a:r>
          </a:p>
          <a:p>
            <a:r>
              <a:rPr lang="en-US" dirty="0" smtClean="0"/>
              <a:t>“Orem (1997) identified “five broad views of human beings that are necessary for developing understanding of the conceptual constructs of self-care deficit nursing theory and for understanding the interpersonal and societal aspects of nursing systems” (p. 28). These are view of (1) person, (2) agent, (3) user of symbols, (4) organism, and (5) object” (Alligood &amp; Tomey, 2010, p. 267). </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Philosophic Values of Nursing and Knowledge Development- Con’t</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Person-as-agent is central to Orem’s SCDNT. “Self-care, which refers to those actions in which a person engages for the purpose of promoting and maintaining life, health, and well-being, is conceptualized as a form of deliberate action” (Alligood &amp; Tomey, 2010, p. 267-268). The individual acts as an agent when participating in deliberate action. </a:t>
            </a:r>
          </a:p>
          <a:p>
            <a:r>
              <a:rPr lang="en-US" dirty="0" smtClean="0"/>
              <a:t>Orem’s theory of self-care deficit represents her work regarding the substance of nursing as a field of knowledge and as a field of practice. She also identified the form of nursing as a science, a practical science. There are two components that make up practical science: the practical and the speculative. Practically practical is directive of action, and speculatively practical is theoretical in nature. SCDNT is speculatively practical knowledge. </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Philosophic Values of Nursing and Knowledge Development- Con’t</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“Orem’s articulation of the form of nursing science provided the framework for the development of a body of knowledge for the education of nurses and for the provision of nursing care in concrete situations of nursing practice. The SCDNT with its conceptual elements and three theories identifies the substance or content of nursing science” (Alligood &amp; Tomey, 2010, p. 269).</a:t>
            </a:r>
          </a:p>
          <a:p>
            <a:r>
              <a:rPr lang="en-US" dirty="0" smtClean="0"/>
              <a:t>Orem’s theory is used and has developed nursing knowledge all over the world. “In 1988, nursing theory and its importance to the development of nursing science were introduced to the graduate faculty and students at </a:t>
            </a:r>
            <a:r>
              <a:rPr lang="en-US" dirty="0" err="1" smtClean="0"/>
              <a:t>Ramathibodi</a:t>
            </a:r>
            <a:r>
              <a:rPr lang="en-US" dirty="0" smtClean="0"/>
              <a:t> School of Nursing, </a:t>
            </a:r>
            <a:r>
              <a:rPr lang="en-US" dirty="0" err="1" smtClean="0"/>
              <a:t>Mahidol</a:t>
            </a:r>
            <a:r>
              <a:rPr lang="en-US" dirty="0" smtClean="0"/>
              <a:t> University in Bangkok. Orem’s self-care model was introduced as one of the grand theories and became a popular model for use especially by a number of graduate faculties who were clinical experts. These individuals became very active in application of Orem’s theory to practice and guided masters’ nursing students in application to both practice and research. These faculty and students became the advocates of Orem’s work and were the primary reasons for advancement of Orem’s theory” (</a:t>
            </a:r>
            <a:r>
              <a:rPr lang="en-US" dirty="0" err="1" smtClean="0"/>
              <a:t>Hanucharurnkul</a:t>
            </a:r>
            <a:r>
              <a:rPr lang="en-US" dirty="0" smtClean="0"/>
              <a:t>, 2009, p. 16).</a:t>
            </a:r>
          </a:p>
          <a:p>
            <a:endParaRPr lang="en-US"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and Concepts</a:t>
            </a:r>
            <a:endParaRPr lang="en-US" dirty="0"/>
          </a:p>
        </p:txBody>
      </p:sp>
      <p:sp>
        <p:nvSpPr>
          <p:cNvPr id="3" name="Text Placeholder 2"/>
          <p:cNvSpPr>
            <a:spLocks noGrp="1"/>
          </p:cNvSpPr>
          <p:nvPr>
            <p:ph type="body" idx="1"/>
          </p:nvPr>
        </p:nvSpPr>
        <p:spPr/>
        <p:txBody>
          <a:bodyPr>
            <a:normAutofit lnSpcReduction="10000"/>
          </a:bodyPr>
          <a:lstStyle/>
          <a:p>
            <a:r>
              <a:rPr lang="en-US" dirty="0" smtClean="0"/>
              <a:t>Human Being</a:t>
            </a:r>
          </a:p>
          <a:p>
            <a:r>
              <a:rPr lang="en-US" dirty="0" smtClean="0"/>
              <a:t>Environment</a:t>
            </a:r>
          </a:p>
          <a:p>
            <a:r>
              <a:rPr lang="en-US" dirty="0" smtClean="0"/>
              <a:t>Health</a:t>
            </a:r>
          </a:p>
          <a:p>
            <a:r>
              <a:rPr lang="en-US" dirty="0" smtClean="0"/>
              <a:t>Nursing</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Orem’s Self-Care Model defines the four global concepts by</a:t>
            </a:r>
            <a:endParaRPr lang="en-US" dirty="0"/>
          </a:p>
        </p:txBody>
      </p:sp>
      <p:sp>
        <p:nvSpPr>
          <p:cNvPr id="3" name="Content Placeholder 2"/>
          <p:cNvSpPr>
            <a:spLocks noGrp="1"/>
          </p:cNvSpPr>
          <p:nvPr>
            <p:ph sz="quarter" idx="1"/>
          </p:nvPr>
        </p:nvSpPr>
        <p:spPr/>
        <p:txBody>
          <a:bodyPr>
            <a:normAutofit/>
          </a:bodyPr>
          <a:lstStyle/>
          <a:p>
            <a:pPr lvl="0"/>
            <a:r>
              <a:rPr lang="en-US" dirty="0" smtClean="0"/>
              <a:t>Human being  relates to the patient and/or family support system</a:t>
            </a:r>
          </a:p>
          <a:p>
            <a:pPr lvl="0"/>
            <a:r>
              <a:rPr lang="en-US" dirty="0" smtClean="0"/>
              <a:t>Environment can be physical or emotionally influenced depending on the setting/situation</a:t>
            </a:r>
          </a:p>
          <a:p>
            <a:pPr lvl="0"/>
            <a:r>
              <a:rPr lang="en-US" dirty="0" smtClean="0"/>
              <a:t>Health is the state of wellness (physical/emotional) of the patient and family, including associated needs or deficits</a:t>
            </a:r>
          </a:p>
          <a:p>
            <a:pPr lvl="0"/>
            <a:r>
              <a:rPr lang="en-US" dirty="0" smtClean="0"/>
              <a:t>Nursing is the degree of care relative to patient/family deficits requiring to bring patient/family to the fullest possible level of function</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Interpretation &amp; Inference and Implications &amp; Consequences</a:t>
            </a:r>
            <a:br>
              <a:rPr lang="en-US" dirty="0" smtClean="0"/>
            </a:br>
            <a:endParaRPr lang="en-US" dirty="0"/>
          </a:p>
        </p:txBody>
      </p:sp>
      <p:sp>
        <p:nvSpPr>
          <p:cNvPr id="3" name="Text Placeholder 2"/>
          <p:cNvSpPr>
            <a:spLocks noGrp="1"/>
          </p:cNvSpPr>
          <p:nvPr>
            <p:ph type="body" idx="1"/>
          </p:nvPr>
        </p:nvSpPr>
        <p:spPr/>
        <p:txBody>
          <a:bodyPr/>
          <a:lstStyle/>
          <a:p>
            <a:r>
              <a:rPr lang="en-US" dirty="0" smtClean="0"/>
              <a:t>Evaluation of the nursing model</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7467600" cy="1143000"/>
          </a:xfrm>
        </p:spPr>
        <p:txBody>
          <a:bodyPr>
            <a:normAutofit fontScale="90000"/>
          </a:bodyPr>
          <a:lstStyle/>
          <a:p>
            <a:r>
              <a:rPr lang="en-US" dirty="0" smtClean="0"/>
              <a:t>Clarification of origins. Is this philosophy unique to nursing? Is it clear what influenced this model? </a:t>
            </a:r>
            <a:endParaRPr lang="en-US" dirty="0"/>
          </a:p>
        </p:txBody>
      </p:sp>
      <p:sp>
        <p:nvSpPr>
          <p:cNvPr id="3" name="Content Placeholder 2"/>
          <p:cNvSpPr>
            <a:spLocks noGrp="1"/>
          </p:cNvSpPr>
          <p:nvPr>
            <p:ph sz="quarter" idx="1"/>
          </p:nvPr>
        </p:nvSpPr>
        <p:spPr>
          <a:xfrm>
            <a:off x="533400" y="1984248"/>
            <a:ext cx="7467600" cy="4873752"/>
          </a:xfrm>
        </p:spPr>
        <p:txBody>
          <a:bodyPr/>
          <a:lstStyle/>
          <a:p>
            <a:r>
              <a:rPr lang="en-US" dirty="0" smtClean="0"/>
              <a:t> The theory of self-care is accomplished on a daily basis by mature individuals in order to maintain a healthy lifestyle (Orem, 2001).  According to Banfield (1997), Orem’s Self-Care Theory was influenced by the “philosophical system of moderate realism”.</a:t>
            </a: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Content. Does this model adequately describe the four global concepts? –or- Does this model add to the global concepts? </a:t>
            </a:r>
            <a:endParaRPr lang="en-US" sz="2400" dirty="0"/>
          </a:p>
        </p:txBody>
      </p:sp>
      <p:sp>
        <p:nvSpPr>
          <p:cNvPr id="3" name="Content Placeholder 2"/>
          <p:cNvSpPr>
            <a:spLocks noGrp="1"/>
          </p:cNvSpPr>
          <p:nvPr>
            <p:ph sz="quarter" idx="1"/>
          </p:nvPr>
        </p:nvSpPr>
        <p:spPr/>
        <p:txBody>
          <a:bodyPr/>
          <a:lstStyle/>
          <a:p>
            <a:r>
              <a:rPr lang="en-US" dirty="0" smtClean="0"/>
              <a:t>Orem’s Self-Care Model states that each of the global concepts can influence, or be influenced by factors/needs in any and all of the remaining concepts, for example an individual’s physical health can be affected by their environment; lack of appropriate nursing care or problems with family members, and poor living conditions.  </a:t>
            </a:r>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1143000"/>
          </a:xfrm>
        </p:spPr>
        <p:txBody>
          <a:bodyPr>
            <a:noAutofit/>
          </a:bodyPr>
          <a:lstStyle/>
          <a:p>
            <a:r>
              <a:rPr lang="en-US" sz="2400" dirty="0" smtClean="0"/>
              <a:t>Narrow view? (Can this model be used in OB and OR?) Have other theories been generated from this model? Are the concepts abstract or specific? </a:t>
            </a:r>
            <a:endParaRPr lang="en-US" sz="2400" dirty="0"/>
          </a:p>
        </p:txBody>
      </p:sp>
      <p:sp>
        <p:nvSpPr>
          <p:cNvPr id="3" name="Content Placeholder 2"/>
          <p:cNvSpPr>
            <a:spLocks noGrp="1"/>
          </p:cNvSpPr>
          <p:nvPr>
            <p:ph sz="quarter" idx="1"/>
          </p:nvPr>
        </p:nvSpPr>
        <p:spPr/>
        <p:txBody>
          <a:bodyPr>
            <a:normAutofit fontScale="92500" lnSpcReduction="20000"/>
          </a:bodyPr>
          <a:lstStyle/>
          <a:p>
            <a:r>
              <a:rPr lang="en-US" dirty="0" smtClean="0"/>
              <a:t>Orem’s self-care nursing theory can be used in various settings as well as OB and OR.  The nurse would select the nursing system as according to the patients needs.  According to Kearney-Nunnery (2008) the systems are referred to as </a:t>
            </a:r>
          </a:p>
          <a:p>
            <a:r>
              <a:rPr lang="en-US" dirty="0" smtClean="0"/>
              <a:t> Wholly compensatory nursing system – patient is unable to perform self-care actions</a:t>
            </a:r>
          </a:p>
          <a:p>
            <a:r>
              <a:rPr lang="en-US" dirty="0" smtClean="0"/>
              <a:t>-Partly compensatory nursing system – patient is able to perform in some but not all self-care actions</a:t>
            </a:r>
          </a:p>
          <a:p>
            <a:r>
              <a:rPr lang="en-US" dirty="0" smtClean="0"/>
              <a:t>Supportive-education nursing system – patient is able to perform all self-care actions</a:t>
            </a:r>
          </a:p>
          <a:p>
            <a:r>
              <a:rPr lang="en-US" dirty="0" smtClean="0"/>
              <a:t>The concepts to this model are abstract which allows for multiple settings to apply it.  The theory of planned behavior is associated with Orem’s Self-Care Framework (</a:t>
            </a:r>
            <a:r>
              <a:rPr lang="en-US" dirty="0" err="1" smtClean="0"/>
              <a:t>Villarruel</a:t>
            </a:r>
            <a:r>
              <a:rPr lang="en-US" dirty="0" smtClean="0"/>
              <a:t>, et al, 2001).</a:t>
            </a:r>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practice situations can/has this model been used in? </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a:t>
            </a:r>
            <a:r>
              <a:rPr lang="en-US" dirty="0" err="1" smtClean="0"/>
              <a:t>Dorthea</a:t>
            </a:r>
            <a:r>
              <a:rPr lang="en-US" dirty="0" smtClean="0"/>
              <a:t> Orem's Self Care Theory is one of the general theories that can be applied to multiple settings in nursing practice. The dialysis arena is one area of nursing practice in which the application of this theory would be appropriate because it is crucial for patients to be actively involved in self care” (Simmons 2009).  “Nurses, can be invaluable sources of support and providers of education for new caregivers of stroke survivors; they are often in an ideal position to address the needs and concerns of caregivers due to their close contact with patients and their families” </a:t>
            </a:r>
            <a:r>
              <a:rPr lang="en-US" dirty="0" err="1" smtClean="0"/>
              <a:t>Bakas</a:t>
            </a:r>
            <a:r>
              <a:rPr lang="en-US" dirty="0" smtClean="0"/>
              <a:t> et al., 2002; Dorsey &amp; </a:t>
            </a:r>
            <a:r>
              <a:rPr lang="en-US" dirty="0" err="1" smtClean="0"/>
              <a:t>Vaca</a:t>
            </a:r>
            <a:r>
              <a:rPr lang="en-US" dirty="0" smtClean="0"/>
              <a:t>, 1998).</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889844"/>
            <a:ext cx="6477000" cy="3693319"/>
          </a:xfrm>
          <a:prstGeom prst="rect">
            <a:avLst/>
          </a:prstGeom>
        </p:spPr>
        <p:txBody>
          <a:bodyPr wrap="square">
            <a:spAutoFit/>
          </a:bodyPr>
          <a:lstStyle/>
          <a:p>
            <a:pPr>
              <a:buFont typeface="Courier New" pitchFamily="49" charset="0"/>
              <a:buChar char="o"/>
            </a:pPr>
            <a:r>
              <a:rPr lang="en-US" dirty="0" smtClean="0"/>
              <a:t>Our assignment is to compare and contrast nursing models while working effectively in an on-line group.  We also need to demonstrate the use of the critical thinking process using the elements of reasoning. </a:t>
            </a:r>
          </a:p>
          <a:p>
            <a:pPr>
              <a:buFont typeface="Courier New" pitchFamily="49" charset="0"/>
              <a:buChar char="o"/>
            </a:pPr>
            <a:r>
              <a:rPr lang="en-US" dirty="0" smtClean="0"/>
              <a:t>Our group has chosen to analyze Dorothea Orem’s Self-Care Framework, also known as the Self-Care Deficit Theory of Nursing.</a:t>
            </a:r>
          </a:p>
          <a:p>
            <a:pPr>
              <a:buFont typeface="Courier New" pitchFamily="49" charset="0"/>
              <a:buChar char="o"/>
            </a:pPr>
            <a:r>
              <a:rPr lang="en-US" dirty="0" smtClean="0"/>
              <a:t>In today’s world, people are living longer, becoming sicker and hospital stays are much shorter then they use to be.  To understand and use Orem’s theory is of great benefit as the need for self-care to maintain optimal health and the responsibility of caring for oneself and their dependents is increasing.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a:t>
            </a:r>
            <a:endParaRPr lang="en-US" dirty="0"/>
          </a:p>
        </p:txBody>
      </p:sp>
      <p:sp>
        <p:nvSpPr>
          <p:cNvPr id="3" name="Content Placeholder 2"/>
          <p:cNvSpPr>
            <a:spLocks noGrp="1"/>
          </p:cNvSpPr>
          <p:nvPr>
            <p:ph sz="quarter" idx="1"/>
          </p:nvPr>
        </p:nvSpPr>
        <p:spPr/>
        <p:txBody>
          <a:bodyPr>
            <a:normAutofit fontScale="92500"/>
          </a:bodyPr>
          <a:lstStyle/>
          <a:p>
            <a:r>
              <a:rPr lang="en-US" dirty="0" smtClean="0"/>
              <a:t>Sarah S. is a 45-year-old single American woman who has had type 2 diabetes for 7 years.  She recently had a scab to her right big toe from stubbing it that wasn’t healing.  Sarah was referred to a vascular surgeon from her primary care physician.  The surgeon ruled out peripheral vascular disease and referred Sarah to his office’s diabetes educator.  Sarah is a secretary at a local school and struggles to pay her bills as she is the sole provider for herself and her mother. She enjoys eating out, watching movies and being with her family.  She is an only child who lives in an apartment with her 80 year old widowed mother who has limited mobility due to her chronic rheumatoid arthritis.  </a:t>
            </a:r>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a:t>
            </a:r>
            <a:r>
              <a:rPr lang="en-US" dirty="0" smtClean="0"/>
              <a:t>Study (</a:t>
            </a:r>
            <a:r>
              <a:rPr lang="en-US" dirty="0" err="1" smtClean="0"/>
              <a:t>Con’t</a:t>
            </a:r>
            <a:r>
              <a:rPr lang="en-US" dirty="0" smtClean="0"/>
              <a:t>)</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Sarah’s mother is dependent on her for all of her activities, house work, shopping, etc.  With Sarah being overweight, heavy cleaning is exhausting for her.  She tells the diabetes educator, “I’m so tired all the time, but my mother doesn’t think we need to hire a cleaning lady.  She was so good to me growing up, now I need to return the favor.”  When the nurse questioned her about her blood glucose monitor she stated “I have one somewhere, I don’t have time to use it, but I try avoiding foods I shouldn’t eat.”  Sarah also stated that she is too exhausted to participate in an exercise program.  Through assessment of Sarah and her family, the diabetes educator was able to identify Sarah’s needs and discussed and carried out actions to help Sarah meet her self-care demands and enhance her self-care agency.</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Questions</a:t>
            </a:r>
            <a:endParaRPr lang="en-US" dirty="0"/>
          </a:p>
        </p:txBody>
      </p:sp>
      <p:sp>
        <p:nvSpPr>
          <p:cNvPr id="3" name="Content Placeholder 2"/>
          <p:cNvSpPr>
            <a:spLocks noGrp="1"/>
          </p:cNvSpPr>
          <p:nvPr>
            <p:ph sz="quarter" idx="1"/>
          </p:nvPr>
        </p:nvSpPr>
        <p:spPr/>
        <p:txBody>
          <a:bodyPr>
            <a:normAutofit/>
          </a:bodyPr>
          <a:lstStyle/>
          <a:p>
            <a:r>
              <a:rPr lang="en-US" dirty="0" smtClean="0"/>
              <a:t>Q:  What is affecting Sarah’s self-care agency?</a:t>
            </a:r>
          </a:p>
          <a:p>
            <a:endParaRPr lang="en-US" dirty="0" smtClean="0"/>
          </a:p>
          <a:p>
            <a:r>
              <a:rPr lang="en-US" dirty="0" smtClean="0"/>
              <a:t>Q:  As a diabetic what should some of Sarah’s therapeutic self-care demands be? </a:t>
            </a:r>
          </a:p>
          <a:p>
            <a:pPr>
              <a:buNone/>
            </a:pPr>
            <a:endParaRPr lang="en-US" dirty="0" smtClean="0"/>
          </a:p>
          <a:p>
            <a:r>
              <a:rPr lang="en-US" dirty="0" smtClean="0"/>
              <a:t>Q:  Does Sarah have a self-care deficit, if so why?</a:t>
            </a:r>
          </a:p>
          <a:p>
            <a:endParaRPr lang="en-US" dirty="0" smtClean="0"/>
          </a:p>
          <a:p>
            <a:r>
              <a:rPr lang="en-US" dirty="0" smtClean="0"/>
              <a:t>Q:  What type of compensatory system was the diabetes educator using? </a:t>
            </a:r>
          </a:p>
          <a:p>
            <a:pPr>
              <a:buNone/>
            </a:pP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Zachary </a:t>
            </a:r>
            <a:r>
              <a:rPr lang="en-US" dirty="0" err="1" smtClean="0"/>
              <a:t>Medler’s</a:t>
            </a:r>
            <a:r>
              <a:rPr lang="en-US" dirty="0" smtClean="0"/>
              <a:t> References</a:t>
            </a:r>
            <a:endParaRPr lang="en-US" dirty="0"/>
          </a:p>
        </p:txBody>
      </p:sp>
      <p:sp>
        <p:nvSpPr>
          <p:cNvPr id="3" name="Content Placeholder 2"/>
          <p:cNvSpPr>
            <a:spLocks noGrp="1"/>
          </p:cNvSpPr>
          <p:nvPr>
            <p:ph sz="quarter" idx="1"/>
          </p:nvPr>
        </p:nvSpPr>
        <p:spPr/>
        <p:txBody>
          <a:bodyPr>
            <a:normAutofit fontScale="62500" lnSpcReduction="20000"/>
          </a:bodyPr>
          <a:lstStyle/>
          <a:p>
            <a:r>
              <a:rPr lang="en-US" dirty="0" err="1" smtClean="0"/>
              <a:t>Bakas</a:t>
            </a:r>
            <a:r>
              <a:rPr lang="en-US" dirty="0" smtClean="0"/>
              <a:t>, T., Austin, J., </a:t>
            </a:r>
            <a:r>
              <a:rPr lang="en-US" dirty="0" err="1" smtClean="0"/>
              <a:t>Okonkwo</a:t>
            </a:r>
            <a:r>
              <a:rPr lang="en-US" dirty="0" smtClean="0"/>
              <a:t>, K., Lewis, R., &amp; Chadwick, L. (2002). 	Needs, concerns, strategies, and advice of stroke caregivers the 	first 6 months after discharge. </a:t>
            </a:r>
            <a:r>
              <a:rPr lang="en-US" i="1" dirty="0" smtClean="0"/>
              <a:t>Journal of Neuroscience Nursing,</a:t>
            </a:r>
            <a:r>
              <a:rPr lang="en-US" dirty="0" smtClean="0"/>
              <a:t> 	34, 242-251. </a:t>
            </a:r>
          </a:p>
          <a:p>
            <a:r>
              <a:rPr lang="en-US" dirty="0" smtClean="0"/>
              <a:t>Banfield, B. E. (1997).  A philosophical inquiry of Orem’s self-care deficit in 	nursing theory.  </a:t>
            </a:r>
            <a:r>
              <a:rPr lang="en-US" i="1" dirty="0" smtClean="0"/>
              <a:t>Dissertation Abstracts International</a:t>
            </a:r>
            <a:r>
              <a:rPr lang="en-US" dirty="0" smtClean="0"/>
              <a:t>, 58, 5885B.</a:t>
            </a:r>
          </a:p>
          <a:p>
            <a:r>
              <a:rPr lang="en-US" dirty="0" smtClean="0"/>
              <a:t>Dorsey, M. &amp; </a:t>
            </a:r>
            <a:r>
              <a:rPr lang="en-US" dirty="0" err="1" smtClean="0"/>
              <a:t>Vaca</a:t>
            </a:r>
            <a:r>
              <a:rPr lang="en-US" dirty="0" smtClean="0"/>
              <a:t>, K. (1998). The stroke patient and assessment of caregiver 	needs. </a:t>
            </a:r>
            <a:r>
              <a:rPr lang="en-US" i="1" dirty="0" smtClean="0"/>
              <a:t>Journal of Vascular Nursing</a:t>
            </a:r>
            <a:r>
              <a:rPr lang="en-US" dirty="0" smtClean="0"/>
              <a:t>, 16(3), 62-67.  </a:t>
            </a:r>
          </a:p>
          <a:p>
            <a:r>
              <a:rPr lang="en-US" dirty="0" smtClean="0"/>
              <a:t>Nunnery-Kearney, R.  (2008).  Advancing Your Career:  Concepts of 	Professional Nursing (4</a:t>
            </a:r>
            <a:r>
              <a:rPr lang="en-US" baseline="30000" dirty="0" smtClean="0"/>
              <a:t>th</a:t>
            </a:r>
            <a:r>
              <a:rPr lang="en-US" dirty="0" smtClean="0"/>
              <a:t>.ed., pp.61-70). Philadelphia:  F.A. Davis. </a:t>
            </a:r>
          </a:p>
          <a:p>
            <a:r>
              <a:rPr lang="en-US" dirty="0" smtClean="0"/>
              <a:t>Orem, D.E. (2001).  Nursing: Concepts of practice (6</a:t>
            </a:r>
            <a:r>
              <a:rPr lang="en-US" baseline="30000" dirty="0" smtClean="0"/>
              <a:t>th</a:t>
            </a:r>
            <a:r>
              <a:rPr lang="en-US" dirty="0" smtClean="0"/>
              <a:t> ed., p.522).  St. Louis, 	MO: Mosby.</a:t>
            </a:r>
          </a:p>
          <a:p>
            <a:r>
              <a:rPr lang="en-US" dirty="0" smtClean="0"/>
              <a:t>Simmons, L. (2009).  Dorothy Orem’s self-care theory as related to nursing 	practice in </a:t>
            </a:r>
            <a:r>
              <a:rPr lang="en-US" dirty="0" err="1" smtClean="0"/>
              <a:t>hemodialysis</a:t>
            </a:r>
            <a:r>
              <a:rPr lang="en-US" dirty="0" smtClean="0"/>
              <a:t>.  </a:t>
            </a:r>
            <a:r>
              <a:rPr lang="en-US" i="1" dirty="0" smtClean="0"/>
              <a:t>Nephrology Nursing Journal, </a:t>
            </a:r>
            <a:r>
              <a:rPr lang="en-US" dirty="0" smtClean="0"/>
              <a:t>36,  419</a:t>
            </a:r>
          </a:p>
          <a:p>
            <a:r>
              <a:rPr lang="en-US" dirty="0" err="1" smtClean="0"/>
              <a:t>Villarruel</a:t>
            </a:r>
            <a:r>
              <a:rPr lang="en-US" dirty="0" smtClean="0"/>
              <a:t>, A. M., Bishop, T. L., Simpson, E. M., </a:t>
            </a:r>
            <a:r>
              <a:rPr lang="en-US" dirty="0" err="1" smtClean="0"/>
              <a:t>Jemmot</a:t>
            </a:r>
            <a:r>
              <a:rPr lang="en-US" dirty="0" smtClean="0"/>
              <a:t>, L. S., &amp; Fawcett, J. 	(2001).  Borrowed theories, shared theories, and the advancement of 	nursing knowledge.  </a:t>
            </a:r>
            <a:r>
              <a:rPr lang="en-US" i="1" dirty="0" smtClean="0"/>
              <a:t>Nursing Science Quarterly, 14, </a:t>
            </a:r>
            <a:r>
              <a:rPr lang="en-US" dirty="0" smtClean="0"/>
              <a:t>158-163.</a:t>
            </a:r>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Emily Williams’ References</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Kearney-Nunnery, R. (2008).  </a:t>
            </a:r>
            <a:r>
              <a:rPr lang="en-US" i="1" dirty="0" smtClean="0"/>
              <a:t>Advancing Your </a:t>
            </a:r>
            <a:r>
              <a:rPr lang="en-US" i="1" dirty="0" smtClean="0"/>
              <a:t>Career</a:t>
            </a:r>
            <a:r>
              <a:rPr lang="en-US" i="1" dirty="0" smtClean="0"/>
              <a:t>:  </a:t>
            </a:r>
            <a:r>
              <a:rPr lang="en-US" i="1" dirty="0" smtClean="0"/>
              <a:t>	Concepts </a:t>
            </a:r>
            <a:r>
              <a:rPr lang="en-US" i="1" dirty="0" smtClean="0"/>
              <a:t>of Professional </a:t>
            </a:r>
            <a:r>
              <a:rPr lang="en-US" i="1" dirty="0" err="1" smtClean="0"/>
              <a:t>Nursing.</a:t>
            </a:r>
            <a:r>
              <a:rPr lang="en-US" dirty="0" err="1" smtClean="0"/>
              <a:t>Philadelphia</a:t>
            </a:r>
            <a:r>
              <a:rPr lang="en-US" dirty="0" smtClean="0"/>
              <a:t>, PA:  F. </a:t>
            </a:r>
            <a:r>
              <a:rPr lang="en-US" dirty="0" smtClean="0"/>
              <a:t>	A</a:t>
            </a:r>
            <a:r>
              <a:rPr lang="en-US" dirty="0" smtClean="0"/>
              <a:t>. Davis </a:t>
            </a:r>
            <a:r>
              <a:rPr lang="en-US" dirty="0" smtClean="0"/>
              <a:t>Company</a:t>
            </a:r>
            <a:r>
              <a:rPr lang="en-US" dirty="0" smtClean="0"/>
              <a:t>.</a:t>
            </a:r>
          </a:p>
          <a:p>
            <a:r>
              <a:rPr lang="en-US" dirty="0" smtClean="0"/>
              <a:t>Kumar, C. (2007).  Application of Orem’s </a:t>
            </a:r>
            <a:r>
              <a:rPr lang="en-US" dirty="0" smtClean="0"/>
              <a:t>Self-Care </a:t>
            </a:r>
            <a:r>
              <a:rPr lang="en-US" dirty="0" smtClean="0"/>
              <a:t>Deficit </a:t>
            </a:r>
            <a:r>
              <a:rPr lang="en-US" dirty="0" smtClean="0"/>
              <a:t>	Theory </a:t>
            </a:r>
            <a:r>
              <a:rPr lang="en-US" dirty="0" smtClean="0"/>
              <a:t>and Standardized </a:t>
            </a:r>
            <a:r>
              <a:rPr lang="en-US" dirty="0" smtClean="0"/>
              <a:t>Nursing </a:t>
            </a:r>
            <a:r>
              <a:rPr lang="en-US" dirty="0" smtClean="0"/>
              <a:t>Languages in a </a:t>
            </a:r>
            <a:r>
              <a:rPr lang="en-US" dirty="0" smtClean="0"/>
              <a:t>	Case </a:t>
            </a:r>
            <a:r>
              <a:rPr lang="en-US" dirty="0" smtClean="0"/>
              <a:t>Study of a </a:t>
            </a:r>
            <a:r>
              <a:rPr lang="en-US" dirty="0" smtClean="0"/>
              <a:t>Woman </a:t>
            </a:r>
            <a:r>
              <a:rPr lang="en-US" dirty="0" smtClean="0"/>
              <a:t>with </a:t>
            </a:r>
            <a:r>
              <a:rPr lang="en-US" dirty="0" err="1" smtClean="0"/>
              <a:t>Diabetes.</a:t>
            </a:r>
            <a:r>
              <a:rPr lang="en-US" i="1" dirty="0" err="1" smtClean="0"/>
              <a:t>International</a:t>
            </a:r>
            <a:r>
              <a:rPr lang="en-US" i="1" dirty="0" smtClean="0"/>
              <a:t> </a:t>
            </a:r>
            <a:r>
              <a:rPr lang="en-US" i="1" dirty="0" smtClean="0"/>
              <a:t>	Journal of </a:t>
            </a:r>
            <a:r>
              <a:rPr lang="en-US" i="1" dirty="0" smtClean="0"/>
              <a:t>Nursing Terminologies and </a:t>
            </a:r>
            <a:r>
              <a:rPr lang="en-US" i="1" dirty="0" smtClean="0"/>
              <a:t>Classifications</a:t>
            </a:r>
            <a:r>
              <a:rPr lang="en-US" i="1" dirty="0" smtClean="0"/>
              <a:t>, </a:t>
            </a:r>
            <a:r>
              <a:rPr lang="en-US" i="1" dirty="0" smtClean="0"/>
              <a:t>	18</a:t>
            </a:r>
            <a:r>
              <a:rPr lang="en-US" dirty="0" smtClean="0"/>
              <a:t>(3</a:t>
            </a:r>
            <a:r>
              <a:rPr lang="en-US" dirty="0" smtClean="0"/>
              <a:t>), 103-110.  </a:t>
            </a:r>
            <a:r>
              <a:rPr lang="en-US" dirty="0" smtClean="0"/>
              <a:t>doi:10.1111/j.1744-618X.2007.00058.x  </a:t>
            </a:r>
            <a:endParaRPr lang="en-US" dirty="0" smtClean="0"/>
          </a:p>
          <a:p>
            <a:r>
              <a:rPr lang="en-US" dirty="0" smtClean="0"/>
              <a:t>Alligood, M.R. &amp;Tomey, A.M. (2006).</a:t>
            </a:r>
            <a:r>
              <a:rPr lang="en-US" i="1" dirty="0" smtClean="0"/>
              <a:t>Nursing 	Theorists and Their Work</a:t>
            </a:r>
            <a:r>
              <a:rPr lang="en-US" dirty="0" smtClean="0"/>
              <a:t> (6</a:t>
            </a:r>
            <a:r>
              <a:rPr lang="en-US" baseline="30000" dirty="0" smtClean="0"/>
              <a:t>th</a:t>
            </a:r>
            <a:r>
              <a:rPr lang="en-US" dirty="0" smtClean="0"/>
              <a:t>ed.).  St Louis, 	MO:  </a:t>
            </a:r>
            <a:r>
              <a:rPr lang="en-US" dirty="0" smtClean="0"/>
              <a:t>	Mosby </a:t>
            </a:r>
            <a:r>
              <a:rPr lang="en-US" dirty="0" smtClean="0"/>
              <a:t>Elsevier</a:t>
            </a:r>
            <a:r>
              <a:rPr lang="en-US" dirty="0" smtClean="0"/>
              <a:t>.</a:t>
            </a:r>
            <a:endParaRPr lang="en-US" dirty="0" smtClean="0"/>
          </a:p>
          <a:p>
            <a:r>
              <a:rPr lang="en-US" dirty="0" smtClean="0"/>
              <a:t>Nursing Theories:  A Companion to Nursing Theories and </a:t>
            </a:r>
            <a:r>
              <a:rPr lang="en-US" dirty="0" smtClean="0"/>
              <a:t>	Models</a:t>
            </a:r>
            <a:r>
              <a:rPr lang="en-US" dirty="0" smtClean="0"/>
              <a:t>.  (2010).  </a:t>
            </a:r>
            <a:r>
              <a:rPr lang="en-US" i="1" dirty="0" smtClean="0"/>
              <a:t>Dorothea Orem's Self-Care </a:t>
            </a:r>
            <a:r>
              <a:rPr lang="en-US" i="1" dirty="0" smtClean="0"/>
              <a:t>	Theory</a:t>
            </a:r>
            <a:r>
              <a:rPr lang="en-US" i="1" dirty="0" smtClean="0"/>
              <a:t>.  </a:t>
            </a:r>
            <a:r>
              <a:rPr lang="en-US" dirty="0" err="1" smtClean="0"/>
              <a:t>Retrived</a:t>
            </a:r>
            <a:r>
              <a:rPr lang="en-US" dirty="0" smtClean="0"/>
              <a:t> from </a:t>
            </a:r>
            <a:r>
              <a:rPr lang="en-US" dirty="0" smtClean="0"/>
              <a:t>	</a:t>
            </a:r>
            <a:r>
              <a:rPr lang="en-US" dirty="0" smtClean="0">
                <a:hlinkClick r:id="rId2"/>
              </a:rPr>
              <a:t>http</a:t>
            </a:r>
            <a:r>
              <a:rPr lang="en-US" dirty="0" smtClean="0">
                <a:hlinkClick r:id="rId2"/>
              </a:rPr>
              <a:t>://</a:t>
            </a:r>
            <a:r>
              <a:rPr lang="en-US" dirty="0" smtClean="0">
                <a:hlinkClick r:id="rId2"/>
              </a:rPr>
              <a:t>currentnursing.com/nursing_theory/self_care_d	eficit_theory.html</a:t>
            </a:r>
            <a:endParaRPr lang="en-US" dirty="0" smtClean="0"/>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Sara </a:t>
            </a:r>
            <a:r>
              <a:rPr lang="en-US" dirty="0" err="1" smtClean="0"/>
              <a:t>Kinne’s</a:t>
            </a:r>
            <a:r>
              <a:rPr lang="en-US" dirty="0" smtClean="0"/>
              <a:t> References</a:t>
            </a:r>
            <a:endParaRPr lang="en-US" dirty="0"/>
          </a:p>
        </p:txBody>
      </p:sp>
      <p:sp>
        <p:nvSpPr>
          <p:cNvPr id="3" name="Content Placeholder 2"/>
          <p:cNvSpPr>
            <a:spLocks noGrp="1"/>
          </p:cNvSpPr>
          <p:nvPr>
            <p:ph sz="quarter" idx="1"/>
          </p:nvPr>
        </p:nvSpPr>
        <p:spPr/>
        <p:txBody>
          <a:bodyPr>
            <a:normAutofit/>
          </a:bodyPr>
          <a:lstStyle/>
          <a:p>
            <a:r>
              <a:rPr lang="en-US" dirty="0" smtClean="0"/>
              <a:t>Alligood, M.R. &amp;Tomey, A.M. (2010).</a:t>
            </a:r>
            <a:r>
              <a:rPr lang="en-US" i="1" dirty="0" smtClean="0"/>
              <a:t>Nursing 	Theorists and Their Work</a:t>
            </a:r>
            <a:r>
              <a:rPr lang="en-US" dirty="0" smtClean="0"/>
              <a:t> (7</a:t>
            </a:r>
            <a:r>
              <a:rPr lang="en-US" baseline="30000" dirty="0" smtClean="0"/>
              <a:t>th</a:t>
            </a:r>
            <a:r>
              <a:rPr lang="en-US" dirty="0" smtClean="0"/>
              <a:t>ed.).  St Louis, 	MO:  Mosby Elsevier.</a:t>
            </a:r>
          </a:p>
          <a:p>
            <a:r>
              <a:rPr lang="en-US" dirty="0" smtClean="0"/>
              <a:t>Banfield, B. E. (1997).  A philosophical inquiry of 	Orem’s self-care deficit in nursing theory.  	</a:t>
            </a:r>
            <a:r>
              <a:rPr lang="en-US" i="1" dirty="0" smtClean="0"/>
              <a:t>Dissertation Abstracts International</a:t>
            </a:r>
            <a:r>
              <a:rPr lang="en-US" dirty="0" smtClean="0"/>
              <a:t>, 58, 	5885B.</a:t>
            </a:r>
          </a:p>
          <a:p>
            <a:r>
              <a:rPr lang="en-US" dirty="0" err="1" smtClean="0"/>
              <a:t>Hanucharurnkul</a:t>
            </a:r>
            <a:r>
              <a:rPr lang="en-US" dirty="0" smtClean="0"/>
              <a:t>, S. (2009). Self-Care Deficit 	Nursing Theory in Research and Practice in 	Thailand. </a:t>
            </a:r>
            <a:r>
              <a:rPr lang="en-US" i="1" dirty="0" smtClean="0"/>
              <a:t>Self-Care, Dependent-Care &amp; 	Nursing, </a:t>
            </a:r>
            <a:r>
              <a:rPr lang="en-US" dirty="0" smtClean="0"/>
              <a:t>17 (1), 16-20</a:t>
            </a:r>
            <a:r>
              <a:rPr lang="en-US" i="1" dirty="0" smtClean="0"/>
              <a:t>.</a:t>
            </a:r>
          </a:p>
          <a:p>
            <a:r>
              <a:rPr lang="en-US" i="1" smtClean="0"/>
              <a:t>http://www.orem-society.com/</a:t>
            </a:r>
            <a:endParaRPr lang="en-US"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r>
            <a:br>
              <a:rPr lang="en-US" dirty="0" smtClean="0"/>
            </a:br>
            <a:endParaRPr lang="en-US" dirty="0"/>
          </a:p>
        </p:txBody>
      </p:sp>
      <p:sp>
        <p:nvSpPr>
          <p:cNvPr id="3" name="Content Placeholder 2"/>
          <p:cNvSpPr>
            <a:spLocks noGrp="1"/>
          </p:cNvSpPr>
          <p:nvPr>
            <p:ph sz="quarter" idx="1"/>
          </p:nvPr>
        </p:nvSpPr>
        <p:spPr>
          <a:xfrm>
            <a:off x="457200" y="381000"/>
            <a:ext cx="7467600" cy="6092952"/>
          </a:xfrm>
        </p:spPr>
        <p:txBody>
          <a:bodyPr>
            <a:normAutofit/>
          </a:bodyPr>
          <a:lstStyle/>
          <a:p>
            <a:r>
              <a:rPr lang="en-US" sz="2200" dirty="0" smtClean="0"/>
              <a:t>Orem’s Self-Care Framework is broken down </a:t>
            </a:r>
            <a:r>
              <a:rPr lang="en-US" sz="2200" dirty="0" smtClean="0"/>
              <a:t>into</a:t>
            </a:r>
          </a:p>
          <a:p>
            <a:pPr lvl="1"/>
            <a:r>
              <a:rPr lang="en-US" sz="1900" dirty="0" smtClean="0"/>
              <a:t>self-care</a:t>
            </a:r>
          </a:p>
          <a:p>
            <a:pPr lvl="1"/>
            <a:r>
              <a:rPr lang="en-US" sz="1900" dirty="0" smtClean="0"/>
              <a:t>self-care agency</a:t>
            </a:r>
          </a:p>
          <a:p>
            <a:pPr lvl="1"/>
            <a:r>
              <a:rPr lang="en-US" sz="1900" dirty="0" smtClean="0"/>
              <a:t>power components</a:t>
            </a:r>
          </a:p>
          <a:p>
            <a:pPr lvl="1"/>
            <a:r>
              <a:rPr lang="en-US" sz="1900" dirty="0" smtClean="0"/>
              <a:t>basic </a:t>
            </a:r>
            <a:r>
              <a:rPr lang="en-US" sz="1900" dirty="0" smtClean="0"/>
              <a:t>conditioning </a:t>
            </a:r>
            <a:r>
              <a:rPr lang="en-US" sz="1900" dirty="0" smtClean="0"/>
              <a:t>factors</a:t>
            </a:r>
          </a:p>
          <a:p>
            <a:pPr lvl="1"/>
            <a:r>
              <a:rPr lang="en-US" sz="1900" dirty="0" smtClean="0"/>
              <a:t>therapeutic </a:t>
            </a:r>
            <a:r>
              <a:rPr lang="en-US" sz="1900" dirty="0" smtClean="0"/>
              <a:t>self-care </a:t>
            </a:r>
            <a:r>
              <a:rPr lang="en-US" sz="1900" dirty="0" smtClean="0"/>
              <a:t>demand</a:t>
            </a:r>
          </a:p>
          <a:p>
            <a:pPr lvl="1"/>
            <a:r>
              <a:rPr lang="en-US" sz="1900" dirty="0" smtClean="0"/>
              <a:t>self-care deficit</a:t>
            </a:r>
          </a:p>
          <a:p>
            <a:pPr lvl="1"/>
            <a:r>
              <a:rPr lang="en-US" sz="1900" dirty="0" smtClean="0"/>
              <a:t>nursing agency</a:t>
            </a:r>
          </a:p>
          <a:p>
            <a:pPr lvl="1"/>
            <a:r>
              <a:rPr lang="en-US" sz="1900" dirty="0" smtClean="0"/>
              <a:t>implications </a:t>
            </a:r>
            <a:r>
              <a:rPr lang="en-US" sz="1900" dirty="0" smtClean="0"/>
              <a:t>for nursing practice.</a:t>
            </a:r>
          </a:p>
          <a:p>
            <a:endParaRPr lang="en-US" sz="2200" dirty="0" smtClean="0"/>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Self-Care</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r>
              <a:rPr lang="en-US" dirty="0" smtClean="0"/>
              <a:t>Self-care is voluntary activities that people perform to take care of themselves and their environment to maintain life, health and well-being.</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Self-Care Agency</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pPr>
              <a:buNone/>
            </a:pPr>
            <a:r>
              <a:rPr lang="en-US" dirty="0" smtClean="0"/>
              <a:t>	A self-care agency is an individual’s ability “to determine the presence and characteristics of specific requirements for regulating their own functioning and development, make judgments and decisions about what to do, and perform care measures to meet specific self- care requisites” (Kearney-Nunnery, 2008, p. 59).  A self-care agency is acquired and can be affected by many variables, such as one’s environment, age, developmental state, life experience, health and available resources.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457200" y="609600"/>
            <a:ext cx="7162800" cy="457200"/>
          </a:xfrm>
        </p:spPr>
        <p:txBody>
          <a:bodyPr>
            <a:normAutofit fontScale="90000"/>
          </a:bodyPr>
          <a:lstStyle/>
          <a:p>
            <a:r>
              <a:rPr lang="en-US" b="1" dirty="0" smtClean="0"/>
              <a:t>Power Components</a:t>
            </a:r>
            <a:r>
              <a:rPr lang="en-US" dirty="0" smtClean="0"/>
              <a:t/>
            </a:r>
            <a:br>
              <a:rPr lang="en-US" dirty="0" smtClean="0"/>
            </a:br>
            <a:endParaRPr lang="en-US" dirty="0"/>
          </a:p>
        </p:txBody>
      </p:sp>
      <p:sp>
        <p:nvSpPr>
          <p:cNvPr id="3" name="Content Placeholder 2"/>
          <p:cNvSpPr>
            <a:spLocks noGrp="1"/>
          </p:cNvSpPr>
          <p:nvPr>
            <p:ph sz="quarter" idx="1"/>
          </p:nvPr>
        </p:nvSpPr>
        <p:spPr>
          <a:xfrm>
            <a:off x="304800" y="612648"/>
            <a:ext cx="7620000" cy="6245352"/>
          </a:xfrm>
        </p:spPr>
        <p:txBody>
          <a:bodyPr>
            <a:normAutofit lnSpcReduction="10000"/>
          </a:bodyPr>
          <a:lstStyle/>
          <a:p>
            <a:pPr>
              <a:buNone/>
            </a:pPr>
            <a:r>
              <a:rPr lang="en-US" dirty="0" smtClean="0"/>
              <a:t>	According to Kearney-Nunnery (2008) the person’s ability to perform self-care is influenced by 10 power components:</a:t>
            </a:r>
          </a:p>
          <a:p>
            <a:pPr lvl="0"/>
            <a:r>
              <a:rPr lang="en-US" dirty="0" smtClean="0"/>
              <a:t> Ability to maintain attention and exercise requisite vigilance with respect to self as self-care agent, and internal and external conditions and factors significant for self-care.</a:t>
            </a:r>
          </a:p>
          <a:p>
            <a:pPr lvl="0"/>
            <a:r>
              <a:rPr lang="en-US" dirty="0" smtClean="0"/>
              <a:t>Controlled use of available physical energy that is sufficient for the initiation and continuation of self-care operations.</a:t>
            </a:r>
          </a:p>
          <a:p>
            <a:pPr lvl="0"/>
            <a:r>
              <a:rPr lang="en-US" dirty="0" smtClean="0"/>
              <a:t>Ability to control the position of the body and its parts in the execution of the movements required for the initiation and completion of self-care operations.</a:t>
            </a:r>
          </a:p>
          <a:p>
            <a:pPr lvl="0"/>
            <a:r>
              <a:rPr lang="en-US" dirty="0" smtClean="0"/>
              <a:t>Ability to reason within a self-care frame of reference.</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Power </a:t>
            </a:r>
            <a:r>
              <a:rPr lang="en-US" b="1" dirty="0" smtClean="0"/>
              <a:t>Components (</a:t>
            </a:r>
            <a:r>
              <a:rPr lang="en-US" b="1" dirty="0" err="1" smtClean="0"/>
              <a:t>Con’t</a:t>
            </a:r>
            <a:r>
              <a:rPr lang="en-US" b="1" dirty="0" smtClean="0"/>
              <a:t>)</a:t>
            </a:r>
            <a:endParaRPr lang="en-US" dirty="0"/>
          </a:p>
        </p:txBody>
      </p:sp>
      <p:sp>
        <p:nvSpPr>
          <p:cNvPr id="3" name="Content Placeholder 2"/>
          <p:cNvSpPr>
            <a:spLocks noGrp="1"/>
          </p:cNvSpPr>
          <p:nvPr>
            <p:ph sz="quarter" idx="1"/>
          </p:nvPr>
        </p:nvSpPr>
        <p:spPr/>
        <p:txBody>
          <a:bodyPr>
            <a:normAutofit fontScale="92500" lnSpcReduction="20000"/>
          </a:bodyPr>
          <a:lstStyle/>
          <a:p>
            <a:pPr lvl="0"/>
            <a:r>
              <a:rPr lang="en-US" dirty="0" smtClean="0"/>
              <a:t>Motivation.</a:t>
            </a:r>
          </a:p>
          <a:p>
            <a:pPr lvl="0"/>
            <a:r>
              <a:rPr lang="en-US" dirty="0" smtClean="0"/>
              <a:t>Ability to make decisions about care of self and to </a:t>
            </a:r>
            <a:r>
              <a:rPr lang="en-US" dirty="0" err="1" smtClean="0"/>
              <a:t>operationalize</a:t>
            </a:r>
            <a:r>
              <a:rPr lang="en-US" dirty="0" smtClean="0"/>
              <a:t> these decisions.</a:t>
            </a:r>
          </a:p>
          <a:p>
            <a:pPr lvl="0"/>
            <a:r>
              <a:rPr lang="en-US" dirty="0" smtClean="0"/>
              <a:t>Ability to acquire technical knowledge about self-care from authoritative sources, to retain it, and to </a:t>
            </a:r>
            <a:r>
              <a:rPr lang="en-US" dirty="0" err="1" smtClean="0"/>
              <a:t>operationalize</a:t>
            </a:r>
            <a:r>
              <a:rPr lang="en-US" dirty="0" smtClean="0"/>
              <a:t> it.</a:t>
            </a:r>
          </a:p>
          <a:p>
            <a:pPr lvl="0"/>
            <a:r>
              <a:rPr lang="en-US" dirty="0" smtClean="0"/>
              <a:t>A repertoire of cognitive, perceptual, manipulative, communication, and interpersonal skills adapted to the performance of self-care operations.</a:t>
            </a:r>
          </a:p>
          <a:p>
            <a:pPr lvl="0"/>
            <a:r>
              <a:rPr lang="en-US" dirty="0" smtClean="0"/>
              <a:t>Ability to order discrete self-care actions or action systems into relationships with prior and subsequent actions toward the final achievement of regulatory goals of self-care.</a:t>
            </a:r>
          </a:p>
          <a:p>
            <a:pPr lvl="0"/>
            <a:r>
              <a:rPr lang="en-US" dirty="0" smtClean="0"/>
              <a:t>Ability to consistently perform self-care operations, integrating them with relevant aspects of personal, family, and community living.</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536</TotalTime>
  <Words>3516</Words>
  <Application>Microsoft Office PowerPoint</Application>
  <PresentationFormat>On-screen Show (4:3)</PresentationFormat>
  <Paragraphs>195</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Oriel</vt:lpstr>
      <vt:lpstr>Dorothea Orem’s Self-Care Framework</vt:lpstr>
      <vt:lpstr>Slide 2</vt:lpstr>
      <vt:lpstr>Issues and Purpose</vt:lpstr>
      <vt:lpstr>Slide 4</vt:lpstr>
      <vt:lpstr> </vt:lpstr>
      <vt:lpstr>Self-Care </vt:lpstr>
      <vt:lpstr>Self-Care Agency </vt:lpstr>
      <vt:lpstr>Power Components </vt:lpstr>
      <vt:lpstr>Power Components (Con’t)</vt:lpstr>
      <vt:lpstr>Basic Conditioning Factors </vt:lpstr>
      <vt:lpstr>Therapeutic Self-Care Demand </vt:lpstr>
      <vt:lpstr>Universal self-care requisites</vt:lpstr>
      <vt:lpstr>Developmental self-care requisites</vt:lpstr>
      <vt:lpstr>Health deviation self-care requisites</vt:lpstr>
      <vt:lpstr>Self-Care Deficit </vt:lpstr>
      <vt:lpstr>Nursing Agency </vt:lpstr>
      <vt:lpstr>Nursing Agency- types</vt:lpstr>
      <vt:lpstr>Nursing Agency- types</vt:lpstr>
      <vt:lpstr>Nursing Agency- types</vt:lpstr>
      <vt:lpstr>Slide 20</vt:lpstr>
      <vt:lpstr>Implications for Nursing Practice </vt:lpstr>
      <vt:lpstr>Implications for Nursing Practice (con’t)</vt:lpstr>
      <vt:lpstr>Implications for Nursing Practice (con’t)</vt:lpstr>
      <vt:lpstr>Implications for Nursing Practice (con’t)</vt:lpstr>
      <vt:lpstr>Assumptions and Point of View</vt:lpstr>
      <vt:lpstr>Dorothea Orem’s Historical Background</vt:lpstr>
      <vt:lpstr>Dorothea Orem’s Historical Background- con’t</vt:lpstr>
      <vt:lpstr>Dorothea Orem’s Historical Background- con’t</vt:lpstr>
      <vt:lpstr>Philosophic Values of Nursing and Knowledge Development</vt:lpstr>
      <vt:lpstr>Philosophic Values of Nursing and Knowledge Development- Con’t</vt:lpstr>
      <vt:lpstr>Philosophic Values of Nursing and Knowledge Development- Con’t</vt:lpstr>
      <vt:lpstr>Philosophic Values of Nursing and Knowledge Development- Con’t</vt:lpstr>
      <vt:lpstr>Information and Concepts</vt:lpstr>
      <vt:lpstr>Orem’s Self-Care Model defines the four global concepts by</vt:lpstr>
      <vt:lpstr>Interpretation &amp; Inference and Implications &amp; Consequences </vt:lpstr>
      <vt:lpstr>Clarification of origins. Is this philosophy unique to nursing? Is it clear what influenced this model? </vt:lpstr>
      <vt:lpstr>Content. Does this model adequately describe the four global concepts? –or- Does this model add to the global concepts? </vt:lpstr>
      <vt:lpstr>Narrow view? (Can this model be used in OB and OR?) Have other theories been generated from this model? Are the concepts abstract or specific? </vt:lpstr>
      <vt:lpstr>What practice situations can/has this model been used in? </vt:lpstr>
      <vt:lpstr>Case Study</vt:lpstr>
      <vt:lpstr>Case Study (Con’t)</vt:lpstr>
      <vt:lpstr>Case Study Questions</vt:lpstr>
      <vt:lpstr>Zachary Medler’s References</vt:lpstr>
      <vt:lpstr>Emily Williams’ References</vt:lpstr>
      <vt:lpstr>Sara Kinne’s References</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Dorothea Orem’s Self-Care Framework</dc:title>
  <dc:creator>Aaron&amp;Sara</dc:creator>
  <cp:lastModifiedBy>Aaron&amp;Sara</cp:lastModifiedBy>
  <cp:revision>66</cp:revision>
  <dcterms:created xsi:type="dcterms:W3CDTF">2010-11-03T20:22:40Z</dcterms:created>
  <dcterms:modified xsi:type="dcterms:W3CDTF">2010-11-13T00:01:27Z</dcterms:modified>
</cp:coreProperties>
</file>